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59" r:id="rId6"/>
    <p:sldId id="260" r:id="rId7"/>
    <p:sldId id="261" r:id="rId8"/>
    <p:sldId id="263" r:id="rId9"/>
    <p:sldId id="281" r:id="rId10"/>
    <p:sldId id="264" r:id="rId11"/>
    <p:sldId id="265" r:id="rId12"/>
    <p:sldId id="282" r:id="rId13"/>
    <p:sldId id="276" r:id="rId14"/>
    <p:sldId id="266" r:id="rId15"/>
    <p:sldId id="278" r:id="rId16"/>
    <p:sldId id="267" r:id="rId17"/>
    <p:sldId id="272" r:id="rId18"/>
    <p:sldId id="273" r:id="rId19"/>
    <p:sldId id="25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6F23"/>
    <a:srgbClr val="213F99"/>
    <a:srgbClr val="31B3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51AF73-8E13-4B2C-8335-86BCFE6A231E}" v="6" dt="2025-03-25T15:14:04.410"/>
    <p1510:client id="{DBE08CD4-52FD-85BD-0BA7-2B6DECF41152}" v="542" dt="2025-03-25T15:12:55.9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95" d="100"/>
          <a:sy n="95" d="100"/>
        </p:scale>
        <p:origin x="394"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liana  Lucaciu" userId="775198dc-3816-4306-8479-9e79b49f4b7d" providerId="ADAL" clId="{B851AF73-8E13-4B2C-8335-86BCFE6A231E}"/>
    <pc:docChg chg="modSld">
      <pc:chgData name="Liliana  Lucaciu" userId="775198dc-3816-4306-8479-9e79b49f4b7d" providerId="ADAL" clId="{B851AF73-8E13-4B2C-8335-86BCFE6A231E}" dt="2025-03-25T15:16:41.597" v="216" actId="20577"/>
      <pc:docMkLst>
        <pc:docMk/>
      </pc:docMkLst>
      <pc:sldChg chg="addSp modSp mod">
        <pc:chgData name="Liliana  Lucaciu" userId="775198dc-3816-4306-8479-9e79b49f4b7d" providerId="ADAL" clId="{B851AF73-8E13-4B2C-8335-86BCFE6A231E}" dt="2025-03-25T15:16:41.597" v="216" actId="20577"/>
        <pc:sldMkLst>
          <pc:docMk/>
          <pc:sldMk cId="1897154480" sldId="273"/>
        </pc:sldMkLst>
        <pc:spChg chg="add mod">
          <ac:chgData name="Liliana  Lucaciu" userId="775198dc-3816-4306-8479-9e79b49f4b7d" providerId="ADAL" clId="{B851AF73-8E13-4B2C-8335-86BCFE6A231E}" dt="2025-03-25T15:15:22.550" v="106" actId="20577"/>
          <ac:spMkLst>
            <pc:docMk/>
            <pc:sldMk cId="1897154480" sldId="273"/>
            <ac:spMk id="7" creationId="{E7AFE4F9-4C1C-179D-ED96-C7AB8628C071}"/>
          </ac:spMkLst>
        </pc:spChg>
        <pc:spChg chg="mod">
          <ac:chgData name="Liliana  Lucaciu" userId="775198dc-3816-4306-8479-9e79b49f4b7d" providerId="ADAL" clId="{B851AF73-8E13-4B2C-8335-86BCFE6A231E}" dt="2025-03-25T15:13:52.999" v="4" actId="1076"/>
          <ac:spMkLst>
            <pc:docMk/>
            <pc:sldMk cId="1897154480" sldId="273"/>
            <ac:spMk id="10" creationId="{E2B4F60F-BF34-B8EE-4F2C-B5E85E38401F}"/>
          </ac:spMkLst>
        </pc:spChg>
        <pc:spChg chg="add mod">
          <ac:chgData name="Liliana  Lucaciu" userId="775198dc-3816-4306-8479-9e79b49f4b7d" providerId="ADAL" clId="{B851AF73-8E13-4B2C-8335-86BCFE6A231E}" dt="2025-03-25T15:16:41.597" v="216" actId="20577"/>
          <ac:spMkLst>
            <pc:docMk/>
            <pc:sldMk cId="1897154480" sldId="273"/>
            <ac:spMk id="16" creationId="{6B7184C1-2AA8-42C7-0010-48724B9D810F}"/>
          </ac:spMkLst>
        </pc:spChg>
        <pc:spChg chg="add mod">
          <ac:chgData name="Liliana  Lucaciu" userId="775198dc-3816-4306-8479-9e79b49f4b7d" providerId="ADAL" clId="{B851AF73-8E13-4B2C-8335-86BCFE6A231E}" dt="2025-03-25T15:14:18.683" v="12" actId="6549"/>
          <ac:spMkLst>
            <pc:docMk/>
            <pc:sldMk cId="1897154480" sldId="273"/>
            <ac:spMk id="19" creationId="{3CE7036B-A86C-2A48-298B-C2BF5D00CD1D}"/>
          </ac:spMkLst>
        </pc:spChg>
        <pc:spChg chg="add mod">
          <ac:chgData name="Liliana  Lucaciu" userId="775198dc-3816-4306-8479-9e79b49f4b7d" providerId="ADAL" clId="{B851AF73-8E13-4B2C-8335-86BCFE6A231E}" dt="2025-03-25T15:14:24.220" v="13" actId="20577"/>
          <ac:spMkLst>
            <pc:docMk/>
            <pc:sldMk cId="1897154480" sldId="273"/>
            <ac:spMk id="20" creationId="{BEF3A3A1-CC2F-5802-B558-AC05639D08C9}"/>
          </ac:spMkLst>
        </pc:spChg>
      </pc:sldChg>
    </pc:docChg>
  </pc:docChgLst>
  <pc:docChgLst>
    <pc:chgData name="Liliana  Lucaciu" userId="S::liliana.lucaciu@lideea.eu::775198dc-3816-4306-8479-9e79b49f4b7d" providerId="AD" clId="Web-{DBE08CD4-52FD-85BD-0BA7-2B6DECF41152}"/>
    <pc:docChg chg="modSld sldOrd">
      <pc:chgData name="Liliana  Lucaciu" userId="S::liliana.lucaciu@lideea.eu::775198dc-3816-4306-8479-9e79b49f4b7d" providerId="AD" clId="Web-{DBE08CD4-52FD-85BD-0BA7-2B6DECF41152}" dt="2025-03-25T15:12:55.969" v="304"/>
      <pc:docMkLst>
        <pc:docMk/>
      </pc:docMkLst>
      <pc:sldChg chg="addSp delSp modSp">
        <pc:chgData name="Liliana  Lucaciu" userId="S::liliana.lucaciu@lideea.eu::775198dc-3816-4306-8479-9e79b49f4b7d" providerId="AD" clId="Web-{DBE08CD4-52FD-85BD-0BA7-2B6DECF41152}" dt="2025-03-25T15:12:55.969" v="304"/>
        <pc:sldMkLst>
          <pc:docMk/>
          <pc:sldMk cId="1897154480" sldId="273"/>
        </pc:sldMkLst>
        <pc:spChg chg="mod">
          <ac:chgData name="Liliana  Lucaciu" userId="S::liliana.lucaciu@lideea.eu::775198dc-3816-4306-8479-9e79b49f4b7d" providerId="AD" clId="Web-{DBE08CD4-52FD-85BD-0BA7-2B6DECF41152}" dt="2025-03-25T15:12:10.546" v="295" actId="1076"/>
          <ac:spMkLst>
            <pc:docMk/>
            <pc:sldMk cId="1897154480" sldId="273"/>
            <ac:spMk id="2" creationId="{777627CB-7860-4D08-95A5-03C971B917A2}"/>
          </ac:spMkLst>
        </pc:spChg>
        <pc:spChg chg="add del mod">
          <ac:chgData name="Liliana  Lucaciu" userId="S::liliana.lucaciu@lideea.eu::775198dc-3816-4306-8479-9e79b49f4b7d" providerId="AD" clId="Web-{DBE08CD4-52FD-85BD-0BA7-2B6DECF41152}" dt="2025-03-25T15:11:54.139" v="290"/>
          <ac:spMkLst>
            <pc:docMk/>
            <pc:sldMk cId="1897154480" sldId="273"/>
            <ac:spMk id="7" creationId="{E7338FAC-B08B-F177-41AA-0A79DBC6AE5A}"/>
          </ac:spMkLst>
        </pc:spChg>
        <pc:spChg chg="mod">
          <ac:chgData name="Liliana  Lucaciu" userId="S::liliana.lucaciu@lideea.eu::775198dc-3816-4306-8479-9e79b49f4b7d" providerId="AD" clId="Web-{DBE08CD4-52FD-85BD-0BA7-2B6DECF41152}" dt="2025-03-25T15:12:07.671" v="294" actId="1076"/>
          <ac:spMkLst>
            <pc:docMk/>
            <pc:sldMk cId="1897154480" sldId="273"/>
            <ac:spMk id="10" creationId="{E2B4F60F-BF34-B8EE-4F2C-B5E85E38401F}"/>
          </ac:spMkLst>
        </pc:spChg>
        <pc:spChg chg="mod">
          <ac:chgData name="Liliana  Lucaciu" userId="S::liliana.lucaciu@lideea.eu::775198dc-3816-4306-8479-9e79b49f4b7d" providerId="AD" clId="Web-{DBE08CD4-52FD-85BD-0BA7-2B6DECF41152}" dt="2025-03-25T15:11:57.592" v="291" actId="1076"/>
          <ac:spMkLst>
            <pc:docMk/>
            <pc:sldMk cId="1897154480" sldId="273"/>
            <ac:spMk id="11" creationId="{5C22F71E-5382-92D4-6188-486B79B1F5A1}"/>
          </ac:spMkLst>
        </pc:spChg>
        <pc:spChg chg="mod">
          <ac:chgData name="Liliana  Lucaciu" userId="S::liliana.lucaciu@lideea.eu::775198dc-3816-4306-8479-9e79b49f4b7d" providerId="AD" clId="Web-{DBE08CD4-52FD-85BD-0BA7-2B6DECF41152}" dt="2025-03-25T15:12:04.014" v="293" actId="1076"/>
          <ac:spMkLst>
            <pc:docMk/>
            <pc:sldMk cId="1897154480" sldId="273"/>
            <ac:spMk id="13" creationId="{A4539773-7FFD-581E-60F4-E9C97C623B1C}"/>
          </ac:spMkLst>
        </pc:spChg>
        <pc:spChg chg="mod">
          <ac:chgData name="Liliana  Lucaciu" userId="S::liliana.lucaciu@lideea.eu::775198dc-3816-4306-8479-9e79b49f4b7d" providerId="AD" clId="Web-{DBE08CD4-52FD-85BD-0BA7-2B6DECF41152}" dt="2025-03-25T15:07:24.368" v="133" actId="20577"/>
          <ac:spMkLst>
            <pc:docMk/>
            <pc:sldMk cId="1897154480" sldId="273"/>
            <ac:spMk id="14" creationId="{FDADF3D4-7885-8A49-CF9D-1D88B219CB51}"/>
          </ac:spMkLst>
        </pc:spChg>
        <pc:spChg chg="mod">
          <ac:chgData name="Liliana  Lucaciu" userId="S::liliana.lucaciu@lideea.eu::775198dc-3816-4306-8479-9e79b49f4b7d" providerId="AD" clId="Web-{DBE08CD4-52FD-85BD-0BA7-2B6DECF41152}" dt="2025-03-25T15:10:25.747" v="146" actId="20577"/>
          <ac:spMkLst>
            <pc:docMk/>
            <pc:sldMk cId="1897154480" sldId="273"/>
            <ac:spMk id="15" creationId="{63459BF2-6417-8977-4EDA-950D9AF23338}"/>
          </ac:spMkLst>
        </pc:spChg>
        <pc:spChg chg="add del mod">
          <ac:chgData name="Liliana  Lucaciu" userId="S::liliana.lucaciu@lideea.eu::775198dc-3816-4306-8479-9e79b49f4b7d" providerId="AD" clId="Web-{DBE08CD4-52FD-85BD-0BA7-2B6DECF41152}" dt="2025-03-25T15:12:44.203" v="300"/>
          <ac:spMkLst>
            <pc:docMk/>
            <pc:sldMk cId="1897154480" sldId="273"/>
            <ac:spMk id="16" creationId="{BBC75783-159B-79A1-B279-41FF609D3E39}"/>
          </ac:spMkLst>
        </pc:spChg>
        <pc:spChg chg="mod">
          <ac:chgData name="Liliana  Lucaciu" userId="S::liliana.lucaciu@lideea.eu::775198dc-3816-4306-8479-9e79b49f4b7d" providerId="AD" clId="Web-{DBE08CD4-52FD-85BD-0BA7-2B6DECF41152}" dt="2025-03-25T15:12:22.015" v="297" actId="1076"/>
          <ac:spMkLst>
            <pc:docMk/>
            <pc:sldMk cId="1897154480" sldId="273"/>
            <ac:spMk id="17" creationId="{143534D4-25AC-0520-EFF3-128AD6D5A60A}"/>
          </ac:spMkLst>
        </pc:spChg>
        <pc:spChg chg="add del mod">
          <ac:chgData name="Liliana  Lucaciu" userId="S::liliana.lucaciu@lideea.eu::775198dc-3816-4306-8479-9e79b49f4b7d" providerId="AD" clId="Web-{DBE08CD4-52FD-85BD-0BA7-2B6DECF41152}" dt="2025-03-25T15:12:55.969" v="304"/>
          <ac:spMkLst>
            <pc:docMk/>
            <pc:sldMk cId="1897154480" sldId="273"/>
            <ac:spMk id="19" creationId="{098749CF-7D32-7A60-01B6-AC999459862A}"/>
          </ac:spMkLst>
        </pc:spChg>
        <pc:spChg chg="mod">
          <ac:chgData name="Liliana  Lucaciu" userId="S::liliana.lucaciu@lideea.eu::775198dc-3816-4306-8479-9e79b49f4b7d" providerId="AD" clId="Web-{DBE08CD4-52FD-85BD-0BA7-2B6DECF41152}" dt="2025-03-25T15:12:17.171" v="296" actId="1076"/>
          <ac:spMkLst>
            <pc:docMk/>
            <pc:sldMk cId="1897154480" sldId="273"/>
            <ac:spMk id="22" creationId="{011A7CBD-18FF-D1CE-E120-693222F6730E}"/>
          </ac:spMkLst>
        </pc:spChg>
      </pc:sldChg>
      <pc:sldChg chg="ord">
        <pc:chgData name="Liliana  Lucaciu" userId="S::liliana.lucaciu@lideea.eu::775198dc-3816-4306-8479-9e79b49f4b7d" providerId="AD" clId="Web-{DBE08CD4-52FD-85BD-0BA7-2B6DECF41152}" dt="2025-03-25T15:04:28.302" v="0"/>
        <pc:sldMkLst>
          <pc:docMk/>
          <pc:sldMk cId="3182828155" sldId="276"/>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ro-RO" noProof="0"/>
              <a:t>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'LL alocari pivot'!$D$82</c:f>
              <c:strCache>
                <c:ptCount val="1"/>
                <c:pt idx="0">
                  <c:v> din care ITI Delta Dunării (EUR) FEDR </c:v>
                </c:pt>
              </c:strCache>
            </c:strRef>
          </c:tx>
          <c:spPr>
            <a:solidFill>
              <a:schemeClr val="accent2"/>
            </a:solidFill>
            <a:ln>
              <a:noFill/>
            </a:ln>
            <a:effectLst/>
          </c:spPr>
          <c:invertIfNegative val="0"/>
          <c:dPt>
            <c:idx val="4"/>
            <c:invertIfNegative val="0"/>
            <c:bubble3D val="0"/>
            <c:spPr>
              <a:solidFill>
                <a:schemeClr val="accent2"/>
              </a:solidFill>
              <a:ln>
                <a:noFill/>
              </a:ln>
              <a:effectLst/>
            </c:spPr>
            <c:extLst>
              <c:ext xmlns:c16="http://schemas.microsoft.com/office/drawing/2014/chart" uri="{C3380CC4-5D6E-409C-BE32-E72D297353CC}">
                <c16:uniqueId val="{00000001-4113-4A09-A995-6F5F62DA75D6}"/>
              </c:ext>
            </c:extLst>
          </c:dPt>
          <c:dPt>
            <c:idx val="5"/>
            <c:invertIfNegative val="0"/>
            <c:bubble3D val="0"/>
            <c:spPr>
              <a:solidFill>
                <a:schemeClr val="accent2"/>
              </a:solidFill>
              <a:ln>
                <a:noFill/>
              </a:ln>
              <a:effectLst/>
            </c:spPr>
            <c:extLst>
              <c:ext xmlns:c16="http://schemas.microsoft.com/office/drawing/2014/chart" uri="{C3380CC4-5D6E-409C-BE32-E72D297353CC}">
                <c16:uniqueId val="{00000003-4113-4A09-A995-6F5F62DA75D6}"/>
              </c:ext>
            </c:extLst>
          </c:dPt>
          <c:dPt>
            <c:idx val="6"/>
            <c:invertIfNegative val="0"/>
            <c:bubble3D val="0"/>
            <c:spPr>
              <a:solidFill>
                <a:schemeClr val="accent2"/>
              </a:solidFill>
              <a:ln>
                <a:noFill/>
              </a:ln>
              <a:effectLst/>
            </c:spPr>
            <c:extLst>
              <c:ext xmlns:c16="http://schemas.microsoft.com/office/drawing/2014/chart" uri="{C3380CC4-5D6E-409C-BE32-E72D297353CC}">
                <c16:uniqueId val="{00000005-4113-4A09-A995-6F5F62DA75D6}"/>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'LL alocari pivot'!$B$83:$B$96</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strCache>
            </c:strRef>
          </c:cat>
          <c:val>
            <c:numRef>
              <c:f>'LL alocari pivot'!$D$83:$D$96</c:f>
              <c:numCache>
                <c:formatCode>_(* #,##0.00_);_(* \(#,##0.00\);_(* "-"??_);_(@_)</c:formatCode>
                <c:ptCount val="14"/>
                <c:pt idx="0">
                  <c:v>0</c:v>
                </c:pt>
                <c:pt idx="1">
                  <c:v>1.3362970000000001</c:v>
                </c:pt>
                <c:pt idx="2">
                  <c:v>12.286068200000001</c:v>
                </c:pt>
                <c:pt idx="3">
                  <c:v>0</c:v>
                </c:pt>
                <c:pt idx="4">
                  <c:v>16.085000000000001</c:v>
                </c:pt>
                <c:pt idx="5">
                  <c:v>10.931041</c:v>
                </c:pt>
                <c:pt idx="6">
                  <c:v>16.261655999999999</c:v>
                </c:pt>
                <c:pt idx="7">
                  <c:v>17.9072253</c:v>
                </c:pt>
                <c:pt idx="8">
                  <c:v>45</c:v>
                </c:pt>
                <c:pt idx="9">
                  <c:v>4.9699200000000001</c:v>
                </c:pt>
                <c:pt idx="10">
                  <c:v>0</c:v>
                </c:pt>
                <c:pt idx="11">
                  <c:v>10.560578</c:v>
                </c:pt>
                <c:pt idx="12">
                  <c:v>10.923474000000001</c:v>
                </c:pt>
                <c:pt idx="13">
                  <c:v>0</c:v>
                </c:pt>
              </c:numCache>
            </c:numRef>
          </c:val>
          <c:extLst>
            <c:ext xmlns:c16="http://schemas.microsoft.com/office/drawing/2014/chart" uri="{C3380CC4-5D6E-409C-BE32-E72D297353CC}">
              <c16:uniqueId val="{00000006-4113-4A09-A995-6F5F62DA75D6}"/>
            </c:ext>
          </c:extLst>
        </c:ser>
        <c:dLbls>
          <c:dLblPos val="outEnd"/>
          <c:showLegendKey val="0"/>
          <c:showVal val="1"/>
          <c:showCatName val="0"/>
          <c:showSerName val="0"/>
          <c:showPercent val="0"/>
          <c:showBubbleSize val="0"/>
        </c:dLbls>
        <c:gapWidth val="219"/>
        <c:overlap val="-27"/>
        <c:axId val="1688802640"/>
        <c:axId val="1688801680"/>
        <c:extLst>
          <c:ext xmlns:c15="http://schemas.microsoft.com/office/drawing/2012/chart" uri="{02D57815-91ED-43cb-92C2-25804820EDAC}">
            <c15:filteredBarSeries>
              <c15:ser>
                <c:idx val="0"/>
                <c:order val="0"/>
                <c:tx>
                  <c:strRef>
                    <c:extLst>
                      <c:ext uri="{02D57815-91ED-43cb-92C2-25804820EDAC}">
                        <c15:formulaRef>
                          <c15:sqref>'LL alocari pivot'!$C$82</c15:sqref>
                        </c15:formulaRef>
                      </c:ext>
                    </c:extLst>
                    <c:strCache>
                      <c:ptCount val="1"/>
                      <c:pt idx="0">
                        <c:v>  Alocare Regiunea SE (EUR) FEDR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'LL alocari pivot'!$B$83:$B$96</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strCache>
                  </c:strRef>
                </c:cat>
                <c:val>
                  <c:numRef>
                    <c:extLst>
                      <c:ext uri="{02D57815-91ED-43cb-92C2-25804820EDAC}">
                        <c15:formulaRef>
                          <c15:sqref>'LL alocari pivot'!$C$83:$C$96</c15:sqref>
                        </c15:formulaRef>
                      </c:ext>
                    </c:extLst>
                    <c:numCache>
                      <c:formatCode>_(* #,##0.00_);_(* \(#,##0.00\);_(* "-"??_);_(@_)</c:formatCode>
                      <c:ptCount val="14"/>
                      <c:pt idx="0">
                        <c:v>43.487634999999997</c:v>
                      </c:pt>
                      <c:pt idx="1">
                        <c:v>38.362969999999997</c:v>
                      </c:pt>
                      <c:pt idx="2">
                        <c:v>221.860682</c:v>
                      </c:pt>
                      <c:pt idx="3">
                        <c:v>5</c:v>
                      </c:pt>
                      <c:pt idx="4">
                        <c:v>171.1</c:v>
                      </c:pt>
                      <c:pt idx="5">
                        <c:v>109.31041500000001</c:v>
                      </c:pt>
                      <c:pt idx="6">
                        <c:v>27</c:v>
                      </c:pt>
                      <c:pt idx="7">
                        <c:v>170.321133</c:v>
                      </c:pt>
                      <c:pt idx="8">
                        <c:v>200.63259400000001</c:v>
                      </c:pt>
                      <c:pt idx="9">
                        <c:v>45.849198000000001</c:v>
                      </c:pt>
                      <c:pt idx="10">
                        <c:v>2</c:v>
                      </c:pt>
                      <c:pt idx="11">
                        <c:v>100.444912</c:v>
                      </c:pt>
                      <c:pt idx="12">
                        <c:v>50.044911999999997</c:v>
                      </c:pt>
                      <c:pt idx="13">
                        <c:v>53.346387</c:v>
                      </c:pt>
                    </c:numCache>
                  </c:numRef>
                </c:val>
                <c:extLst>
                  <c:ext xmlns:c16="http://schemas.microsoft.com/office/drawing/2014/chart" uri="{C3380CC4-5D6E-409C-BE32-E72D297353CC}">
                    <c16:uniqueId val="{00000007-4113-4A09-A995-6F5F62DA75D6}"/>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'LL alocari pivot'!$E$82</c15:sqref>
                        </c15:formulaRef>
                      </c:ext>
                    </c:extLst>
                    <c:strCache>
                      <c:ptCount val="1"/>
                      <c:pt idx="0">
                        <c:v>% ITI DD in total OS</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'LL alocari pivot'!$B$83:$B$96</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strCache>
                  </c:strRef>
                </c:cat>
                <c:val>
                  <c:numRef>
                    <c:extLst xmlns:c15="http://schemas.microsoft.com/office/drawing/2012/chart">
                      <c:ext xmlns:c15="http://schemas.microsoft.com/office/drawing/2012/chart" uri="{02D57815-91ED-43cb-92C2-25804820EDAC}">
                        <c15:formulaRef>
                          <c15:sqref>'LL alocari pivot'!$E$83:$E$96</c15:sqref>
                        </c15:formulaRef>
                      </c:ext>
                    </c:extLst>
                    <c:numCache>
                      <c:formatCode>0.0%</c:formatCode>
                      <c:ptCount val="14"/>
                      <c:pt idx="0">
                        <c:v>0</c:v>
                      </c:pt>
                      <c:pt idx="1">
                        <c:v>3.4832991293426971E-2</c:v>
                      </c:pt>
                      <c:pt idx="2">
                        <c:v>5.53774021121958E-2</c:v>
                      </c:pt>
                      <c:pt idx="3">
                        <c:v>0</c:v>
                      </c:pt>
                      <c:pt idx="4">
                        <c:v>9.4009351256575113E-2</c:v>
                      </c:pt>
                      <c:pt idx="5">
                        <c:v>9.9999995425870444E-2</c:v>
                      </c:pt>
                      <c:pt idx="6">
                        <c:v>0.60228355555555546</c:v>
                      </c:pt>
                      <c:pt idx="7">
                        <c:v>0.1051380118519996</c:v>
                      </c:pt>
                      <c:pt idx="8">
                        <c:v>0.22429057563797433</c:v>
                      </c:pt>
                      <c:pt idx="9">
                        <c:v>0.10839709780746874</c:v>
                      </c:pt>
                      <c:pt idx="10">
                        <c:v>0</c:v>
                      </c:pt>
                      <c:pt idx="11">
                        <c:v>0.10513800838413796</c:v>
                      </c:pt>
                      <c:pt idx="12">
                        <c:v>0.21827341808493941</c:v>
                      </c:pt>
                      <c:pt idx="13">
                        <c:v>0</c:v>
                      </c:pt>
                    </c:numCache>
                  </c:numRef>
                </c:val>
                <c:extLst xmlns:c15="http://schemas.microsoft.com/office/drawing/2012/chart">
                  <c:ext xmlns:c16="http://schemas.microsoft.com/office/drawing/2014/chart" uri="{C3380CC4-5D6E-409C-BE32-E72D297353CC}">
                    <c16:uniqueId val="{00000008-4113-4A09-A995-6F5F62DA75D6}"/>
                  </c:ext>
                </c:extLst>
              </c15:ser>
            </c15:filteredBarSeries>
          </c:ext>
        </c:extLst>
      </c:barChart>
      <c:catAx>
        <c:axId val="1688802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8801680"/>
        <c:crosses val="autoZero"/>
        <c:auto val="1"/>
        <c:lblAlgn val="ctr"/>
        <c:lblOffset val="100"/>
        <c:noMultiLvlLbl val="0"/>
      </c:catAx>
      <c:valAx>
        <c:axId val="1688801680"/>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888026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[Alocare.xlsx]Sheet5!PivotTable5</c:name>
    <c:fmtId val="-1"/>
  </c:pivotSource>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o-RO" sz="1100"/>
              <a:t>Alocare</a:t>
            </a:r>
            <a:r>
              <a:rPr lang="ro-RO" sz="1100" baseline="0"/>
              <a:t> ITI </a:t>
            </a:r>
            <a:r>
              <a:rPr lang="ro-RO" sz="1100"/>
              <a:t> F</a:t>
            </a:r>
            <a:r>
              <a:rPr lang="ro-RO" sz="1100" baseline="0"/>
              <a:t>EDR </a:t>
            </a:r>
            <a:r>
              <a:rPr lang="ro-RO" sz="1100"/>
              <a:t>146 mil. EUR</a:t>
            </a:r>
            <a:endParaRPr lang="en-US" sz="1100"/>
          </a:p>
        </c:rich>
      </c:tx>
      <c:layout>
        <c:manualLayout>
          <c:xMode val="edge"/>
          <c:yMode val="edge"/>
          <c:x val="0"/>
          <c:y val="0"/>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dLbl>
          <c:idx val="0"/>
          <c:showLegendKey val="0"/>
          <c:showVal val="0"/>
          <c:showCatName val="0"/>
          <c:showSerName val="0"/>
          <c:showPercent val="1"/>
          <c:showBubbleSize val="0"/>
          <c:extLst>
            <c:ext xmlns:c15="http://schemas.microsoft.com/office/drawing/2012/chart" uri="{CE6537A1-D6FC-4f65-9D91-7224C49458BB}"/>
          </c:extLst>
        </c:dLbl>
      </c:pivotFmt>
      <c:pivotFmt>
        <c:idx val="1"/>
        <c:dLbl>
          <c:idx val="0"/>
          <c:showLegendKey val="0"/>
          <c:showVal val="0"/>
          <c:showCatName val="0"/>
          <c:showSerName val="0"/>
          <c:showPercent val="0"/>
          <c:showBubbleSize val="0"/>
          <c:extLst>
            <c:ext xmlns:c15="http://schemas.microsoft.com/office/drawing/2012/chart" uri="{CE6537A1-D6FC-4f65-9D91-7224C49458BB}"/>
          </c:extLst>
        </c:dLbl>
      </c:pivotFmt>
      <c:pivotFmt>
        <c:idx val="2"/>
        <c:dLbl>
          <c:idx val="0"/>
          <c:showLegendKey val="0"/>
          <c:showVal val="0"/>
          <c:showCatName val="0"/>
          <c:showSerName val="0"/>
          <c:showPercent val="1"/>
          <c:showBubbleSize val="0"/>
          <c:extLst>
            <c:ext xmlns:c15="http://schemas.microsoft.com/office/drawing/2012/chart" uri="{CE6537A1-D6FC-4f65-9D91-7224C49458BB}"/>
          </c:extLst>
        </c:dLbl>
      </c:pivotFmt>
      <c:pivotFmt>
        <c:idx val="3"/>
      </c:pivotFmt>
      <c:pivotFmt>
        <c:idx val="4"/>
        <c:dLbl>
          <c:idx val="0"/>
          <c:showLegendKey val="0"/>
          <c:showVal val="0"/>
          <c:showCatName val="0"/>
          <c:showSerName val="0"/>
          <c:showPercent val="1"/>
          <c:showBubbleSize val="0"/>
          <c:extLst>
            <c:ext xmlns:c15="http://schemas.microsoft.com/office/drawing/2012/chart" uri="{CE6537A1-D6FC-4f65-9D91-7224C49458BB}"/>
          </c:extLst>
        </c:dLbl>
      </c:pivotFmt>
      <c:pivotFmt>
        <c:idx val="5"/>
        <c:dLbl>
          <c:idx val="0"/>
          <c:showLegendKey val="0"/>
          <c:showVal val="0"/>
          <c:showCatName val="0"/>
          <c:showSerName val="0"/>
          <c:showPercent val="1"/>
          <c:showBubbleSize val="0"/>
          <c:extLst>
            <c:ext xmlns:c15="http://schemas.microsoft.com/office/drawing/2012/chart" uri="{CE6537A1-D6FC-4f65-9D91-7224C49458BB}"/>
          </c:extLst>
        </c:dLbl>
      </c:pivotFmt>
      <c:pivotFmt>
        <c:idx val="6"/>
      </c:pivotFmt>
      <c:pivotFmt>
        <c:idx val="7"/>
      </c:pivotFmt>
      <c:pivotFmt>
        <c:idx val="8"/>
      </c:pivotFmt>
      <c:pivotFmt>
        <c:idx val="9"/>
      </c:pivotFmt>
      <c:pivotFmt>
        <c:idx val="10"/>
      </c:pivotFmt>
      <c:pivotFmt>
        <c:idx val="11"/>
      </c:pivotFmt>
      <c:pivotFmt>
        <c:idx val="12"/>
      </c:pivotFmt>
      <c:pivotFmt>
        <c:idx val="13"/>
        <c:dLbl>
          <c:idx val="0"/>
          <c:showLegendKey val="0"/>
          <c:showVal val="0"/>
          <c:showCatName val="0"/>
          <c:showSerName val="0"/>
          <c:showPercent val="1"/>
          <c:showBubbleSize val="0"/>
          <c:extLst>
            <c:ext xmlns:c15="http://schemas.microsoft.com/office/drawing/2012/chart" uri="{CE6537A1-D6FC-4f65-9D91-7224C49458BB}"/>
          </c:extLst>
        </c:dLbl>
      </c:pivotFmt>
      <c:pivotFmt>
        <c:idx val="14"/>
        <c:dLbl>
          <c:idx val="0"/>
          <c:showLegendKey val="0"/>
          <c:showVal val="0"/>
          <c:showCatName val="0"/>
          <c:showSerName val="0"/>
          <c:showPercent val="1"/>
          <c:showBubbleSize val="0"/>
          <c:extLst>
            <c:ext xmlns:c15="http://schemas.microsoft.com/office/drawing/2012/chart" uri="{CE6537A1-D6FC-4f65-9D91-7224C49458BB}"/>
          </c:extLst>
        </c:dLbl>
      </c:pivotFmt>
      <c:pivotFmt>
        <c:idx val="15"/>
        <c:dLbl>
          <c:idx val="0"/>
          <c:showLegendKey val="0"/>
          <c:showVal val="0"/>
          <c:showCatName val="0"/>
          <c:showSerName val="0"/>
          <c:showPercent val="1"/>
          <c:showBubbleSize val="0"/>
          <c:extLst>
            <c:ext xmlns:c15="http://schemas.microsoft.com/office/drawing/2012/chart" uri="{CE6537A1-D6FC-4f65-9D91-7224C49458BB}"/>
          </c:extLst>
        </c:dLbl>
      </c:pivotFmt>
      <c:pivotFmt>
        <c:idx val="16"/>
        <c:dLbl>
          <c:idx val="0"/>
          <c:showLegendKey val="0"/>
          <c:showVal val="0"/>
          <c:showCatName val="0"/>
          <c:showSerName val="0"/>
          <c:showPercent val="1"/>
          <c:showBubbleSize val="0"/>
          <c:extLst>
            <c:ext xmlns:c15="http://schemas.microsoft.com/office/drawing/2012/chart" uri="{CE6537A1-D6FC-4f65-9D91-7224C49458BB}"/>
          </c:extLst>
        </c:dLbl>
      </c:pivotFmt>
      <c:pivotFmt>
        <c:idx val="17"/>
        <c:dLbl>
          <c:idx val="0"/>
          <c:showLegendKey val="0"/>
          <c:showVal val="0"/>
          <c:showCatName val="0"/>
          <c:showSerName val="0"/>
          <c:showPercent val="1"/>
          <c:showBubbleSize val="0"/>
          <c:extLst>
            <c:ext xmlns:c15="http://schemas.microsoft.com/office/drawing/2012/chart" uri="{CE6537A1-D6FC-4f65-9D91-7224C49458BB}"/>
          </c:extLst>
        </c:dLbl>
      </c:pivotFmt>
      <c:pivotFmt>
        <c:idx val="18"/>
        <c:dLbl>
          <c:idx val="0"/>
          <c:showLegendKey val="0"/>
          <c:showVal val="0"/>
          <c:showCatName val="0"/>
          <c:showSerName val="0"/>
          <c:showPercent val="1"/>
          <c:showBubbleSize val="0"/>
          <c:extLst>
            <c:ext xmlns:c15="http://schemas.microsoft.com/office/drawing/2012/chart" uri="{CE6537A1-D6FC-4f65-9D91-7224C49458BB}"/>
          </c:extLst>
        </c:dLbl>
      </c:pivotFmt>
      <c:pivotFmt>
        <c:idx val="19"/>
        <c:dLbl>
          <c:idx val="0"/>
          <c:showLegendKey val="0"/>
          <c:showVal val="0"/>
          <c:showCatName val="0"/>
          <c:showSerName val="0"/>
          <c:showPercent val="1"/>
          <c:showBubbleSize val="0"/>
          <c:extLst>
            <c:ext xmlns:c15="http://schemas.microsoft.com/office/drawing/2012/chart" uri="{CE6537A1-D6FC-4f65-9D91-7224C49458BB}"/>
          </c:extLst>
        </c:dLbl>
      </c:pivotFmt>
      <c:pivotFmt>
        <c:idx val="20"/>
        <c:dLbl>
          <c:idx val="0"/>
          <c:showLegendKey val="0"/>
          <c:showVal val="0"/>
          <c:showCatName val="0"/>
          <c:showSerName val="0"/>
          <c:showPercent val="1"/>
          <c:showBubbleSize val="0"/>
          <c:extLst>
            <c:ext xmlns:c15="http://schemas.microsoft.com/office/drawing/2012/chart" uri="{CE6537A1-D6FC-4f65-9D91-7224C49458BB}"/>
          </c:extLst>
        </c:dLbl>
      </c:pivotFmt>
      <c:pivotFmt>
        <c:idx val="21"/>
        <c:dLbl>
          <c:idx val="0"/>
          <c:showLegendKey val="0"/>
          <c:showVal val="0"/>
          <c:showCatName val="0"/>
          <c:showSerName val="0"/>
          <c:showPercent val="1"/>
          <c:showBubbleSize val="0"/>
          <c:extLst>
            <c:ext xmlns:c15="http://schemas.microsoft.com/office/drawing/2012/chart" uri="{CE6537A1-D6FC-4f65-9D91-7224C49458BB}"/>
          </c:extLst>
        </c:dLbl>
      </c:pivotFmt>
      <c:pivotFmt>
        <c:idx val="22"/>
        <c:dLbl>
          <c:idx val="0"/>
          <c:showLegendKey val="0"/>
          <c:showVal val="0"/>
          <c:showCatName val="0"/>
          <c:showSerName val="0"/>
          <c:showPercent val="1"/>
          <c:showBubbleSize val="0"/>
          <c:extLst>
            <c:ext xmlns:c15="http://schemas.microsoft.com/office/drawing/2012/chart" uri="{CE6537A1-D6FC-4f65-9D91-7224C49458BB}"/>
          </c:extLst>
        </c:dLbl>
      </c:pivotFmt>
      <c:pivotFmt>
        <c:idx val="23"/>
        <c:dLbl>
          <c:idx val="0"/>
          <c:showLegendKey val="0"/>
          <c:showVal val="0"/>
          <c:showCatName val="0"/>
          <c:showSerName val="0"/>
          <c:showPercent val="1"/>
          <c:showBubbleSize val="0"/>
          <c:extLst>
            <c:ext xmlns:c15="http://schemas.microsoft.com/office/drawing/2012/chart" uri="{CE6537A1-D6FC-4f65-9D91-7224C49458BB}"/>
          </c:extLst>
        </c:dLbl>
      </c:pivotFmt>
      <c:pivotFmt>
        <c:idx val="24"/>
        <c:dLbl>
          <c:idx val="0"/>
          <c:showLegendKey val="0"/>
          <c:showVal val="0"/>
          <c:showCatName val="0"/>
          <c:showSerName val="0"/>
          <c:showPercent val="1"/>
          <c:showBubbleSize val="0"/>
          <c:extLst>
            <c:ext xmlns:c15="http://schemas.microsoft.com/office/drawing/2012/chart" uri="{CE6537A1-D6FC-4f65-9D91-7224C49458BB}"/>
          </c:extLst>
        </c:dLbl>
      </c:pivotFmt>
      <c:pivotFmt>
        <c:idx val="25"/>
        <c:dLbl>
          <c:idx val="0"/>
          <c:showLegendKey val="0"/>
          <c:showVal val="0"/>
          <c:showCatName val="0"/>
          <c:showSerName val="0"/>
          <c:showPercent val="1"/>
          <c:showBubbleSize val="0"/>
          <c:extLst>
            <c:ext xmlns:c15="http://schemas.microsoft.com/office/drawing/2012/chart" uri="{CE6537A1-D6FC-4f65-9D91-7224C49458BB}"/>
          </c:extLst>
        </c:dLbl>
      </c:pivotFmt>
      <c:pivotFmt>
        <c:idx val="26"/>
        <c:dLbl>
          <c:idx val="0"/>
          <c:showLegendKey val="0"/>
          <c:showVal val="0"/>
          <c:showCatName val="0"/>
          <c:showSerName val="0"/>
          <c:showPercent val="1"/>
          <c:showBubbleSize val="0"/>
          <c:extLst>
            <c:ext xmlns:c15="http://schemas.microsoft.com/office/drawing/2012/chart" uri="{CE6537A1-D6FC-4f65-9D91-7224C49458BB}"/>
          </c:extLst>
        </c:dLbl>
      </c:pivotFmt>
      <c:pivotFmt>
        <c:idx val="27"/>
        <c:dLbl>
          <c:idx val="0"/>
          <c:showLegendKey val="0"/>
          <c:showVal val="0"/>
          <c:showCatName val="0"/>
          <c:showSerName val="0"/>
          <c:showPercent val="1"/>
          <c:showBubbleSize val="0"/>
          <c:extLst>
            <c:ext xmlns:c15="http://schemas.microsoft.com/office/drawing/2012/chart" uri="{CE6537A1-D6FC-4f65-9D91-7224C49458BB}"/>
          </c:extLst>
        </c:dLbl>
      </c:pivotFmt>
      <c:pivotFmt>
        <c:idx val="28"/>
        <c:dLbl>
          <c:idx val="0"/>
          <c:showLegendKey val="0"/>
          <c:showVal val="0"/>
          <c:showCatName val="0"/>
          <c:showSerName val="0"/>
          <c:showPercent val="1"/>
          <c:showBubbleSize val="0"/>
          <c:extLst>
            <c:ext xmlns:c15="http://schemas.microsoft.com/office/drawing/2012/chart" uri="{CE6537A1-D6FC-4f65-9D91-7224C49458BB}"/>
          </c:extLst>
        </c:dLbl>
      </c:pivotFmt>
      <c:pivotFmt>
        <c:idx val="29"/>
        <c:dLbl>
          <c:idx val="0"/>
          <c:showLegendKey val="0"/>
          <c:showVal val="0"/>
          <c:showCatName val="0"/>
          <c:showSerName val="0"/>
          <c:showPercent val="1"/>
          <c:showBubbleSize val="0"/>
          <c:extLst>
            <c:ext xmlns:c15="http://schemas.microsoft.com/office/drawing/2012/chart" uri="{CE6537A1-D6FC-4f65-9D91-7224C49458BB}"/>
          </c:extLst>
        </c:dLbl>
      </c:pivotFmt>
      <c:pivotFmt>
        <c:idx val="30"/>
        <c:dLbl>
          <c:idx val="0"/>
          <c:showLegendKey val="0"/>
          <c:showVal val="0"/>
          <c:showCatName val="0"/>
          <c:showSerName val="0"/>
          <c:showPercent val="1"/>
          <c:showBubbleSize val="0"/>
          <c:extLst>
            <c:ext xmlns:c15="http://schemas.microsoft.com/office/drawing/2012/chart" uri="{CE6537A1-D6FC-4f65-9D91-7224C49458BB}"/>
          </c:extLst>
        </c:dLbl>
      </c:pivotFmt>
      <c:pivotFmt>
        <c:idx val="31"/>
        <c:dLbl>
          <c:idx val="0"/>
          <c:showLegendKey val="0"/>
          <c:showVal val="0"/>
          <c:showCatName val="0"/>
          <c:showSerName val="0"/>
          <c:showPercent val="1"/>
          <c:showBubbleSize val="0"/>
          <c:extLst>
            <c:ext xmlns:c15="http://schemas.microsoft.com/office/drawing/2012/chart" uri="{CE6537A1-D6FC-4f65-9D91-7224C49458BB}"/>
          </c:extLst>
        </c:dLbl>
      </c:pivotFmt>
      <c:pivotFmt>
        <c:idx val="32"/>
        <c:dLbl>
          <c:idx val="0"/>
          <c:showLegendKey val="0"/>
          <c:showVal val="0"/>
          <c:showCatName val="0"/>
          <c:showSerName val="0"/>
          <c:showPercent val="1"/>
          <c:showBubbleSize val="0"/>
          <c:extLst>
            <c:ext xmlns:c15="http://schemas.microsoft.com/office/drawing/2012/chart" uri="{CE6537A1-D6FC-4f65-9D91-7224C49458BB}"/>
          </c:extLst>
        </c:dLbl>
      </c:pivotFmt>
      <c:pivotFmt>
        <c:idx val="33"/>
        <c:dLbl>
          <c:idx val="0"/>
          <c:showLegendKey val="0"/>
          <c:showVal val="0"/>
          <c:showCatName val="0"/>
          <c:showSerName val="0"/>
          <c:showPercent val="1"/>
          <c:showBubbleSize val="0"/>
          <c:extLst>
            <c:ext xmlns:c15="http://schemas.microsoft.com/office/drawing/2012/chart" uri="{CE6537A1-D6FC-4f65-9D91-7224C49458BB}"/>
          </c:extLst>
        </c:dLbl>
      </c:pivotFmt>
      <c:pivotFmt>
        <c:idx val="34"/>
        <c:dLbl>
          <c:idx val="0"/>
          <c:showLegendKey val="0"/>
          <c:showVal val="0"/>
          <c:showCatName val="0"/>
          <c:showSerName val="0"/>
          <c:showPercent val="1"/>
          <c:showBubbleSize val="0"/>
          <c:extLst>
            <c:ext xmlns:c15="http://schemas.microsoft.com/office/drawing/2012/chart" uri="{CE6537A1-D6FC-4f65-9D91-7224C49458BB}"/>
          </c:extLst>
        </c:dLbl>
      </c:pivotFmt>
      <c:pivotFmt>
        <c:idx val="35"/>
        <c:dLbl>
          <c:idx val="0"/>
          <c:showLegendKey val="0"/>
          <c:showVal val="0"/>
          <c:showCatName val="0"/>
          <c:showSerName val="0"/>
          <c:showPercent val="1"/>
          <c:showBubbleSize val="0"/>
          <c:extLst>
            <c:ext xmlns:c15="http://schemas.microsoft.com/office/drawing/2012/chart" uri="{CE6537A1-D6FC-4f65-9D91-7224C49458BB}"/>
          </c:extLst>
        </c:dLbl>
      </c:pivotFmt>
      <c:pivotFmt>
        <c:idx val="36"/>
        <c:dLbl>
          <c:idx val="0"/>
          <c:showLegendKey val="0"/>
          <c:showVal val="0"/>
          <c:showCatName val="0"/>
          <c:showSerName val="0"/>
          <c:showPercent val="1"/>
          <c:showBubbleSize val="0"/>
          <c:extLst>
            <c:ext xmlns:c15="http://schemas.microsoft.com/office/drawing/2012/chart" uri="{CE6537A1-D6FC-4f65-9D91-7224C49458BB}"/>
          </c:extLst>
        </c:dLbl>
      </c:pivotFmt>
      <c:pivotFmt>
        <c:idx val="37"/>
        <c:dLbl>
          <c:idx val="0"/>
          <c:showLegendKey val="0"/>
          <c:showVal val="0"/>
          <c:showCatName val="0"/>
          <c:showSerName val="0"/>
          <c:showPercent val="1"/>
          <c:showBubbleSize val="0"/>
          <c:extLst>
            <c:ext xmlns:c15="http://schemas.microsoft.com/office/drawing/2012/chart" uri="{CE6537A1-D6FC-4f65-9D91-7224C49458BB}"/>
          </c:extLst>
        </c:dLbl>
      </c:pivotFmt>
      <c:pivotFmt>
        <c:idx val="38"/>
        <c:dLbl>
          <c:idx val="0"/>
          <c:showLegendKey val="0"/>
          <c:showVal val="0"/>
          <c:showCatName val="0"/>
          <c:showSerName val="0"/>
          <c:showPercent val="1"/>
          <c:showBubbleSize val="0"/>
          <c:extLst>
            <c:ext xmlns:c15="http://schemas.microsoft.com/office/drawing/2012/chart" uri="{CE6537A1-D6FC-4f65-9D91-7224C49458BB}"/>
          </c:extLst>
        </c:dLbl>
      </c:pivotFmt>
      <c:pivotFmt>
        <c:idx val="39"/>
        <c:dLbl>
          <c:idx val="0"/>
          <c:showLegendKey val="0"/>
          <c:showVal val="1"/>
          <c:showCatName val="0"/>
          <c:showSerName val="0"/>
          <c:showPercent val="0"/>
          <c:showBubbleSize val="0"/>
          <c:extLst>
            <c:ext xmlns:c15="http://schemas.microsoft.com/office/drawing/2012/chart" uri="{CE6537A1-D6FC-4f65-9D91-7224C49458BB}"/>
          </c:extLst>
        </c:dLbl>
      </c:pivotFmt>
      <c:pivotFmt>
        <c:idx val="40"/>
        <c:dLbl>
          <c:idx val="0"/>
          <c:showLegendKey val="0"/>
          <c:showVal val="0"/>
          <c:showCatName val="0"/>
          <c:showSerName val="0"/>
          <c:showPercent val="1"/>
          <c:showBubbleSize val="0"/>
          <c:extLst>
            <c:ext xmlns:c15="http://schemas.microsoft.com/office/drawing/2012/chart" uri="{CE6537A1-D6FC-4f65-9D91-7224C49458BB}"/>
          </c:extLst>
        </c:dLbl>
      </c:pivotFmt>
      <c:pivotFmt>
        <c:idx val="41"/>
        <c:dLbl>
          <c:idx val="0"/>
          <c:showLegendKey val="0"/>
          <c:showVal val="0"/>
          <c:showCatName val="0"/>
          <c:showSerName val="0"/>
          <c:showPercent val="1"/>
          <c:showBubbleSize val="0"/>
          <c:extLst>
            <c:ext xmlns:c15="http://schemas.microsoft.com/office/drawing/2012/chart" uri="{CE6537A1-D6FC-4f65-9D91-7224C49458BB}"/>
          </c:extLst>
        </c:dLbl>
      </c:pivotFmt>
      <c:pivotFmt>
        <c:idx val="42"/>
        <c:dLbl>
          <c:idx val="0"/>
          <c:showLegendKey val="0"/>
          <c:showVal val="0"/>
          <c:showCatName val="0"/>
          <c:showSerName val="0"/>
          <c:showPercent val="1"/>
          <c:showBubbleSize val="0"/>
          <c:extLst>
            <c:ext xmlns:c15="http://schemas.microsoft.com/office/drawing/2012/chart" uri="{CE6537A1-D6FC-4f65-9D91-7224C49458BB}"/>
          </c:extLst>
        </c:dLbl>
      </c:pivotFmt>
      <c:pivotFmt>
        <c:idx val="43"/>
        <c:dLbl>
          <c:idx val="0"/>
          <c:showLegendKey val="0"/>
          <c:showVal val="0"/>
          <c:showCatName val="0"/>
          <c:showSerName val="0"/>
          <c:showPercent val="1"/>
          <c:showBubbleSize val="0"/>
          <c:extLst>
            <c:ext xmlns:c15="http://schemas.microsoft.com/office/drawing/2012/chart" uri="{CE6537A1-D6FC-4f65-9D91-7224C49458BB}"/>
          </c:extLst>
        </c:dLbl>
      </c:pivotFmt>
      <c:pivotFmt>
        <c:idx val="44"/>
        <c:dLbl>
          <c:idx val="0"/>
          <c:showLegendKey val="0"/>
          <c:showVal val="0"/>
          <c:showCatName val="0"/>
          <c:showSerName val="0"/>
          <c:showPercent val="1"/>
          <c:showBubbleSize val="0"/>
          <c:extLst>
            <c:ext xmlns:c15="http://schemas.microsoft.com/office/drawing/2012/chart" uri="{CE6537A1-D6FC-4f65-9D91-7224C49458BB}"/>
          </c:extLst>
        </c:dLbl>
      </c:pivotFmt>
      <c:pivotFmt>
        <c:idx val="45"/>
        <c:dLbl>
          <c:idx val="0"/>
          <c:showLegendKey val="0"/>
          <c:showVal val="0"/>
          <c:showCatName val="0"/>
          <c:showSerName val="0"/>
          <c:showPercent val="1"/>
          <c:showBubbleSize val="0"/>
          <c:extLst>
            <c:ext xmlns:c15="http://schemas.microsoft.com/office/drawing/2012/chart" uri="{CE6537A1-D6FC-4f65-9D91-7224C49458BB}"/>
          </c:extLst>
        </c:dLbl>
      </c:pivotFmt>
      <c:pivotFmt>
        <c:idx val="46"/>
        <c:dLbl>
          <c:idx val="0"/>
          <c:showLegendKey val="0"/>
          <c:showVal val="0"/>
          <c:showCatName val="0"/>
          <c:showSerName val="0"/>
          <c:showPercent val="1"/>
          <c:showBubbleSize val="0"/>
          <c:extLst>
            <c:ext xmlns:c15="http://schemas.microsoft.com/office/drawing/2012/chart" uri="{CE6537A1-D6FC-4f65-9D91-7224C49458BB}"/>
          </c:extLst>
        </c:dLbl>
      </c:pivotFmt>
      <c:pivotFmt>
        <c:idx val="47"/>
        <c:dLbl>
          <c:idx val="0"/>
          <c:showLegendKey val="0"/>
          <c:showVal val="0"/>
          <c:showCatName val="0"/>
          <c:showSerName val="0"/>
          <c:showPercent val="1"/>
          <c:showBubbleSize val="0"/>
          <c:extLst>
            <c:ext xmlns:c15="http://schemas.microsoft.com/office/drawing/2012/chart" uri="{CE6537A1-D6FC-4f65-9D91-7224C49458BB}"/>
          </c:extLst>
        </c:dLbl>
      </c:pivotFmt>
      <c:pivotFmt>
        <c:idx val="48"/>
        <c:dLbl>
          <c:idx val="0"/>
          <c:showLegendKey val="0"/>
          <c:showVal val="0"/>
          <c:showCatName val="0"/>
          <c:showSerName val="0"/>
          <c:showPercent val="1"/>
          <c:showBubbleSize val="0"/>
          <c:extLst>
            <c:ext xmlns:c15="http://schemas.microsoft.com/office/drawing/2012/chart" uri="{CE6537A1-D6FC-4f65-9D91-7224C49458BB}"/>
          </c:extLst>
        </c:dLbl>
      </c:pivotFmt>
      <c:pivotFmt>
        <c:idx val="49"/>
        <c:dLbl>
          <c:idx val="0"/>
          <c:showLegendKey val="0"/>
          <c:showVal val="0"/>
          <c:showCatName val="0"/>
          <c:showSerName val="0"/>
          <c:showPercent val="1"/>
          <c:showBubbleSize val="0"/>
          <c:extLst>
            <c:ext xmlns:c15="http://schemas.microsoft.com/office/drawing/2012/chart" uri="{CE6537A1-D6FC-4f65-9D91-7224C49458BB}"/>
          </c:extLst>
        </c:dLbl>
      </c:pivotFmt>
      <c:pivotFmt>
        <c:idx val="50"/>
        <c:dLbl>
          <c:idx val="0"/>
          <c:showLegendKey val="0"/>
          <c:showVal val="0"/>
          <c:showCatName val="0"/>
          <c:showSerName val="0"/>
          <c:showPercent val="1"/>
          <c:showBubbleSize val="0"/>
          <c:extLst>
            <c:ext xmlns:c15="http://schemas.microsoft.com/office/drawing/2012/chart" uri="{CE6537A1-D6FC-4f65-9D91-7224C49458BB}"/>
          </c:extLst>
        </c:dLbl>
      </c:pivotFmt>
      <c:pivotFmt>
        <c:idx val="51"/>
        <c:dLbl>
          <c:idx val="0"/>
          <c:showLegendKey val="0"/>
          <c:showVal val="0"/>
          <c:showCatName val="0"/>
          <c:showSerName val="0"/>
          <c:showPercent val="1"/>
          <c:showBubbleSize val="0"/>
          <c:extLst>
            <c:ext xmlns:c15="http://schemas.microsoft.com/office/drawing/2012/chart" uri="{CE6537A1-D6FC-4f65-9D91-7224C49458BB}"/>
          </c:extLst>
        </c:dLbl>
      </c:pivotFmt>
      <c:pivotFmt>
        <c:idx val="52"/>
        <c:dLbl>
          <c:idx val="0"/>
          <c:showLegendKey val="0"/>
          <c:showVal val="0"/>
          <c:showCatName val="0"/>
          <c:showSerName val="0"/>
          <c:showPercent val="1"/>
          <c:showBubbleSize val="0"/>
          <c:extLst>
            <c:ext xmlns:c15="http://schemas.microsoft.com/office/drawing/2012/chart" uri="{CE6537A1-D6FC-4f65-9D91-7224C49458BB}"/>
          </c:extLst>
        </c:dLbl>
      </c:pivotFmt>
      <c:pivotFmt>
        <c:idx val="53"/>
        <c:dLbl>
          <c:idx val="0"/>
          <c:showLegendKey val="0"/>
          <c:showVal val="0"/>
          <c:showCatName val="0"/>
          <c:showSerName val="0"/>
          <c:showPercent val="1"/>
          <c:showBubbleSize val="0"/>
          <c:extLst>
            <c:ext xmlns:c15="http://schemas.microsoft.com/office/drawing/2012/chart" uri="{CE6537A1-D6FC-4f65-9D91-7224C49458BB}"/>
          </c:extLst>
        </c:dLbl>
      </c:pivotFmt>
      <c:pivotFmt>
        <c:idx val="54"/>
        <c:dLbl>
          <c:idx val="0"/>
          <c:showLegendKey val="0"/>
          <c:showVal val="0"/>
          <c:showCatName val="0"/>
          <c:showSerName val="0"/>
          <c:showPercent val="1"/>
          <c:showBubbleSize val="0"/>
          <c:extLst>
            <c:ext xmlns:c15="http://schemas.microsoft.com/office/drawing/2012/chart" uri="{CE6537A1-D6FC-4f65-9D91-7224C49458BB}"/>
          </c:extLst>
        </c:dLbl>
      </c:pivotFmt>
      <c:pivotFmt>
        <c:idx val="55"/>
        <c:dLbl>
          <c:idx val="0"/>
          <c:showLegendKey val="0"/>
          <c:showVal val="0"/>
          <c:showCatName val="0"/>
          <c:showSerName val="0"/>
          <c:showPercent val="1"/>
          <c:showBubbleSize val="0"/>
          <c:extLst>
            <c:ext xmlns:c15="http://schemas.microsoft.com/office/drawing/2012/chart" uri="{CE6537A1-D6FC-4f65-9D91-7224C49458BB}"/>
          </c:extLst>
        </c:dLbl>
      </c:pivotFmt>
      <c:pivotFmt>
        <c:idx val="56"/>
        <c:dLbl>
          <c:idx val="0"/>
          <c:showLegendKey val="0"/>
          <c:showVal val="0"/>
          <c:showCatName val="0"/>
          <c:showSerName val="0"/>
          <c:showPercent val="1"/>
          <c:showBubbleSize val="0"/>
          <c:extLst>
            <c:ext xmlns:c15="http://schemas.microsoft.com/office/drawing/2012/chart" uri="{CE6537A1-D6FC-4f65-9D91-7224C49458BB}"/>
          </c:extLst>
        </c:dLbl>
      </c:pivotFmt>
      <c:pivotFmt>
        <c:idx val="57"/>
        <c:dLbl>
          <c:idx val="0"/>
          <c:showLegendKey val="0"/>
          <c:showVal val="0"/>
          <c:showCatName val="0"/>
          <c:showSerName val="0"/>
          <c:showPercent val="1"/>
          <c:showBubbleSize val="0"/>
          <c:extLst>
            <c:ext xmlns:c15="http://schemas.microsoft.com/office/drawing/2012/chart" uri="{CE6537A1-D6FC-4f65-9D91-7224C49458BB}"/>
          </c:extLst>
        </c:dLbl>
      </c:pivotFmt>
      <c:pivotFmt>
        <c:idx val="58"/>
        <c:dLbl>
          <c:idx val="0"/>
          <c:showLegendKey val="0"/>
          <c:showVal val="0"/>
          <c:showCatName val="0"/>
          <c:showSerName val="0"/>
          <c:showPercent val="1"/>
          <c:showBubbleSize val="0"/>
          <c:extLst>
            <c:ext xmlns:c15="http://schemas.microsoft.com/office/drawing/2012/chart" uri="{CE6537A1-D6FC-4f65-9D91-7224C49458BB}"/>
          </c:extLst>
        </c:dLbl>
      </c:pivotFmt>
      <c:pivotFmt>
        <c:idx val="59"/>
        <c:dLbl>
          <c:idx val="0"/>
          <c:showLegendKey val="0"/>
          <c:showVal val="0"/>
          <c:showCatName val="0"/>
          <c:showSerName val="0"/>
          <c:showPercent val="1"/>
          <c:showBubbleSize val="0"/>
          <c:extLst>
            <c:ext xmlns:c15="http://schemas.microsoft.com/office/drawing/2012/chart" uri="{CE6537A1-D6FC-4f65-9D91-7224C49458BB}"/>
          </c:extLst>
        </c:dLbl>
      </c:pivotFmt>
      <c:pivotFmt>
        <c:idx val="60"/>
        <c:dLbl>
          <c:idx val="0"/>
          <c:showLegendKey val="0"/>
          <c:showVal val="0"/>
          <c:showCatName val="0"/>
          <c:showSerName val="0"/>
          <c:showPercent val="1"/>
          <c:showBubbleSize val="0"/>
          <c:extLst>
            <c:ext xmlns:c15="http://schemas.microsoft.com/office/drawing/2012/chart" uri="{CE6537A1-D6FC-4f65-9D91-7224C49458BB}"/>
          </c:extLst>
        </c:dLbl>
      </c:pivotFmt>
      <c:pivotFmt>
        <c:idx val="61"/>
        <c:dLbl>
          <c:idx val="0"/>
          <c:showLegendKey val="0"/>
          <c:showVal val="0"/>
          <c:showCatName val="0"/>
          <c:showSerName val="0"/>
          <c:showPercent val="1"/>
          <c:showBubbleSize val="0"/>
          <c:extLst>
            <c:ext xmlns:c15="http://schemas.microsoft.com/office/drawing/2012/chart" uri="{CE6537A1-D6FC-4f65-9D91-7224C49458BB}"/>
          </c:extLst>
        </c:dLbl>
      </c:pivotFmt>
      <c:pivotFmt>
        <c:idx val="62"/>
        <c:dLbl>
          <c:idx val="0"/>
          <c:showLegendKey val="0"/>
          <c:showVal val="0"/>
          <c:showCatName val="0"/>
          <c:showSerName val="0"/>
          <c:showPercent val="1"/>
          <c:showBubbleSize val="0"/>
          <c:extLst>
            <c:ext xmlns:c15="http://schemas.microsoft.com/office/drawing/2012/chart" uri="{CE6537A1-D6FC-4f65-9D91-7224C49458BB}"/>
          </c:extLst>
        </c:dLbl>
      </c:pivotFmt>
      <c:pivotFmt>
        <c:idx val="63"/>
        <c:dLbl>
          <c:idx val="0"/>
          <c:showLegendKey val="0"/>
          <c:showVal val="0"/>
          <c:showCatName val="0"/>
          <c:showSerName val="0"/>
          <c:showPercent val="1"/>
          <c:showBubbleSize val="0"/>
          <c:extLst>
            <c:ext xmlns:c15="http://schemas.microsoft.com/office/drawing/2012/chart" uri="{CE6537A1-D6FC-4f65-9D91-7224C49458BB}"/>
          </c:extLst>
        </c:dLbl>
      </c:pivotFmt>
      <c:pivotFmt>
        <c:idx val="64"/>
        <c:dLbl>
          <c:idx val="0"/>
          <c:showLegendKey val="0"/>
          <c:showVal val="0"/>
          <c:showCatName val="0"/>
          <c:showSerName val="0"/>
          <c:showPercent val="1"/>
          <c:showBubbleSize val="0"/>
          <c:extLst>
            <c:ext xmlns:c15="http://schemas.microsoft.com/office/drawing/2012/chart" uri="{CE6537A1-D6FC-4f65-9D91-7224C49458BB}"/>
          </c:extLst>
        </c:dLbl>
      </c:pivotFmt>
      <c:pivotFmt>
        <c:idx val="65"/>
        <c:spPr>
          <a:solidFill>
            <a:schemeClr val="accent1"/>
          </a:solidFill>
          <a:ln w="19050">
            <a:solidFill>
              <a:schemeClr val="lt1"/>
            </a:solidFill>
          </a:ln>
          <a:effectLst/>
        </c:spPr>
        <c:marker>
          <c:symbol val="circle"/>
          <c:size val="5"/>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66"/>
        <c:spPr>
          <a:solidFill>
            <a:schemeClr val="accent1"/>
          </a:solidFill>
          <a:ln w="19050">
            <a:solidFill>
              <a:schemeClr val="lt1"/>
            </a:solidFill>
          </a:ln>
          <a:effectLst/>
        </c:spPr>
      </c:pivotFmt>
      <c:pivotFmt>
        <c:idx val="67"/>
        <c:spPr>
          <a:solidFill>
            <a:schemeClr val="accent2"/>
          </a:solidFill>
          <a:ln w="19050">
            <a:solidFill>
              <a:schemeClr val="lt1"/>
            </a:solidFill>
          </a:ln>
          <a:effectLst/>
        </c:spPr>
      </c:pivotFmt>
      <c:pivotFmt>
        <c:idx val="68"/>
        <c:spPr>
          <a:solidFill>
            <a:schemeClr val="accent3"/>
          </a:solidFill>
          <a:ln w="19050">
            <a:solidFill>
              <a:schemeClr val="lt1"/>
            </a:solidFill>
          </a:ln>
          <a:effectLst/>
        </c:spPr>
      </c:pivotFmt>
      <c:pivotFmt>
        <c:idx val="69"/>
        <c:spPr>
          <a:solidFill>
            <a:schemeClr val="accent4"/>
          </a:solidFill>
          <a:ln w="19050">
            <a:solidFill>
              <a:schemeClr val="lt1"/>
            </a:solidFill>
          </a:ln>
          <a:effectLst/>
        </c:spPr>
      </c:pivotFmt>
      <c:pivotFmt>
        <c:idx val="70"/>
        <c:spPr>
          <a:solidFill>
            <a:schemeClr val="accent5"/>
          </a:solidFill>
          <a:ln w="19050">
            <a:solidFill>
              <a:schemeClr val="lt1"/>
            </a:solidFill>
          </a:ln>
          <a:effectLst/>
        </c:spPr>
      </c:pivotFmt>
      <c:pivotFmt>
        <c:idx val="71"/>
        <c:spPr>
          <a:solidFill>
            <a:schemeClr val="accent6"/>
          </a:solidFill>
          <a:ln w="19050">
            <a:solidFill>
              <a:schemeClr val="lt1"/>
            </a:solidFill>
          </a:ln>
          <a:effectLst/>
        </c:spPr>
      </c:pivotFmt>
      <c:pivotFmt>
        <c:idx val="72"/>
        <c:spPr>
          <a:solidFill>
            <a:schemeClr val="accent1">
              <a:lumMod val="60000"/>
            </a:schemeClr>
          </a:solidFill>
          <a:ln w="19050">
            <a:solidFill>
              <a:schemeClr val="lt1"/>
            </a:solidFill>
          </a:ln>
          <a:effectLst/>
        </c:spPr>
      </c:pivotFmt>
      <c:pivotFmt>
        <c:idx val="73"/>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74"/>
        <c:spPr>
          <a:solidFill>
            <a:schemeClr val="accent1"/>
          </a:solidFill>
          <a:ln w="19050">
            <a:solidFill>
              <a:schemeClr val="lt1"/>
            </a:solidFill>
          </a:ln>
          <a:effectLst/>
        </c:spPr>
      </c:pivotFmt>
      <c:pivotFmt>
        <c:idx val="75"/>
        <c:spPr>
          <a:solidFill>
            <a:schemeClr val="accent1"/>
          </a:solidFill>
          <a:ln w="19050">
            <a:solidFill>
              <a:schemeClr val="lt1"/>
            </a:solidFill>
          </a:ln>
          <a:effectLst/>
        </c:spPr>
      </c:pivotFmt>
      <c:pivotFmt>
        <c:idx val="76"/>
        <c:spPr>
          <a:solidFill>
            <a:schemeClr val="accent1"/>
          </a:solidFill>
          <a:ln w="19050">
            <a:solidFill>
              <a:schemeClr val="lt1"/>
            </a:solidFill>
          </a:ln>
          <a:effectLst/>
        </c:spPr>
      </c:pivotFmt>
      <c:pivotFmt>
        <c:idx val="77"/>
        <c:spPr>
          <a:solidFill>
            <a:schemeClr val="accent1"/>
          </a:solidFill>
          <a:ln w="19050">
            <a:solidFill>
              <a:schemeClr val="lt1"/>
            </a:solidFill>
          </a:ln>
          <a:effectLst/>
        </c:spPr>
      </c:pivotFmt>
      <c:pivotFmt>
        <c:idx val="78"/>
        <c:spPr>
          <a:solidFill>
            <a:schemeClr val="accent1"/>
          </a:solidFill>
          <a:ln w="19050">
            <a:solidFill>
              <a:schemeClr val="lt1"/>
            </a:solidFill>
          </a:ln>
          <a:effectLst/>
        </c:spPr>
      </c:pivotFmt>
      <c:pivotFmt>
        <c:idx val="79"/>
        <c:spPr>
          <a:solidFill>
            <a:schemeClr val="accent1"/>
          </a:solidFill>
          <a:ln w="19050">
            <a:solidFill>
              <a:schemeClr val="lt1"/>
            </a:solidFill>
          </a:ln>
          <a:effectLst/>
        </c:spPr>
      </c:pivotFmt>
      <c:pivotFmt>
        <c:idx val="80"/>
        <c:spPr>
          <a:solidFill>
            <a:schemeClr val="accent1"/>
          </a:solidFill>
          <a:ln w="19050">
            <a:solidFill>
              <a:schemeClr val="lt1"/>
            </a:solidFill>
          </a:ln>
          <a:effectLst/>
        </c:spPr>
      </c:pivotFmt>
      <c:pivotFmt>
        <c:idx val="81"/>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82"/>
        <c:spPr>
          <a:solidFill>
            <a:schemeClr val="accent1"/>
          </a:solidFill>
          <a:ln w="19050">
            <a:solidFill>
              <a:schemeClr val="lt1"/>
            </a:solidFill>
          </a:ln>
          <a:effectLst/>
        </c:spPr>
      </c:pivotFmt>
      <c:pivotFmt>
        <c:idx val="83"/>
        <c:spPr>
          <a:solidFill>
            <a:schemeClr val="accent1"/>
          </a:solidFill>
          <a:ln w="19050">
            <a:solidFill>
              <a:schemeClr val="lt1"/>
            </a:solidFill>
          </a:ln>
          <a:effectLst/>
        </c:spPr>
      </c:pivotFmt>
      <c:pivotFmt>
        <c:idx val="84"/>
        <c:spPr>
          <a:solidFill>
            <a:schemeClr val="accent1"/>
          </a:solidFill>
          <a:ln w="19050">
            <a:solidFill>
              <a:schemeClr val="lt1"/>
            </a:solidFill>
          </a:ln>
          <a:effectLst/>
        </c:spPr>
      </c:pivotFmt>
      <c:pivotFmt>
        <c:idx val="85"/>
        <c:spPr>
          <a:solidFill>
            <a:schemeClr val="accent1"/>
          </a:solidFill>
          <a:ln w="19050">
            <a:solidFill>
              <a:schemeClr val="lt1"/>
            </a:solidFill>
          </a:ln>
          <a:effectLst/>
        </c:spPr>
      </c:pivotFmt>
      <c:pivotFmt>
        <c:idx val="86"/>
        <c:spPr>
          <a:solidFill>
            <a:schemeClr val="accent1"/>
          </a:solidFill>
          <a:ln w="19050">
            <a:solidFill>
              <a:schemeClr val="lt1"/>
            </a:solidFill>
          </a:ln>
          <a:effectLst/>
        </c:spPr>
      </c:pivotFmt>
      <c:pivotFmt>
        <c:idx val="87"/>
        <c:spPr>
          <a:solidFill>
            <a:schemeClr val="accent1"/>
          </a:solidFill>
          <a:ln w="19050">
            <a:solidFill>
              <a:schemeClr val="lt1"/>
            </a:solidFill>
          </a:ln>
          <a:effectLst/>
        </c:spPr>
      </c:pivotFmt>
      <c:pivotFmt>
        <c:idx val="88"/>
        <c:spPr>
          <a:solidFill>
            <a:schemeClr val="accent1"/>
          </a:solidFill>
          <a:ln w="19050">
            <a:solidFill>
              <a:schemeClr val="lt1"/>
            </a:solidFill>
          </a:ln>
          <a:effectLst/>
        </c:spPr>
      </c:pivotFmt>
    </c:pivotFmts>
    <c:plotArea>
      <c:layout>
        <c:manualLayout>
          <c:layoutTarget val="inner"/>
          <c:xMode val="edge"/>
          <c:yMode val="edge"/>
          <c:x val="8.6743682121115759E-2"/>
          <c:y val="0.11810545536672269"/>
          <c:w val="0.40511597387535858"/>
          <c:h val="0.63154030972714514"/>
        </c:manualLayout>
      </c:layout>
      <c:doughnutChart>
        <c:varyColors val="1"/>
        <c:ser>
          <c:idx val="0"/>
          <c:order val="0"/>
          <c:tx>
            <c:strRef>
              <c:f>Sheet5!$B$3</c:f>
              <c:strCache>
                <c:ptCount val="1"/>
                <c:pt idx="0">
                  <c:v>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038-4F68-A4A1-F06FAF0285C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038-4F68-A4A1-F06FAF0285C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038-4F68-A4A1-F06FAF0285C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038-4F68-A4A1-F06FAF0285C7}"/>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3038-4F68-A4A1-F06FAF0285C7}"/>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3038-4F68-A4A1-F06FAF0285C7}"/>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3038-4F68-A4A1-F06FAF0285C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Sheet5!$A$4:$A$11</c:f>
              <c:strCache>
                <c:ptCount val="7"/>
                <c:pt idx="0">
                  <c:v>P 1 O regiune mai competitivă </c:v>
                </c:pt>
                <c:pt idx="1">
                  <c:v>P 2 O regiune cu localități prietenoase cu mediul </c:v>
                </c:pt>
                <c:pt idx="2">
                  <c:v>P 3 O regiune cu emisii de carbon reduse</c:v>
                </c:pt>
                <c:pt idx="3">
                  <c:v>P 4 O regiune accesibilă</c:v>
                </c:pt>
                <c:pt idx="4">
                  <c:v>P 5 O regiune educată </c:v>
                </c:pt>
                <c:pt idx="5">
                  <c:v>P 6 O regiune atractivă</c:v>
                </c:pt>
                <c:pt idx="6">
                  <c:v>P 7 Asistența tehnică</c:v>
                </c:pt>
              </c:strCache>
            </c:strRef>
          </c:cat>
          <c:val>
            <c:numRef>
              <c:f>Sheet5!$B$4:$B$11</c:f>
              <c:numCache>
                <c:formatCode>General</c:formatCode>
                <c:ptCount val="7"/>
                <c:pt idx="0">
                  <c:v>13622365.200000001</c:v>
                </c:pt>
                <c:pt idx="1">
                  <c:v>43277697</c:v>
                </c:pt>
                <c:pt idx="2">
                  <c:v>17907225.300000001</c:v>
                </c:pt>
                <c:pt idx="3">
                  <c:v>45000000</c:v>
                </c:pt>
                <c:pt idx="4">
                  <c:v>4969920</c:v>
                </c:pt>
                <c:pt idx="5">
                  <c:v>21484052</c:v>
                </c:pt>
                <c:pt idx="6">
                  <c:v>0</c:v>
                </c:pt>
              </c:numCache>
            </c:numRef>
          </c:val>
          <c:extLst>
            <c:ext xmlns:c16="http://schemas.microsoft.com/office/drawing/2014/chart" uri="{C3380CC4-5D6E-409C-BE32-E72D297353CC}">
              <c16:uniqueId val="{0000000E-3038-4F68-A4A1-F06FAF0285C7}"/>
            </c:ext>
          </c:extLst>
        </c:ser>
        <c:dLbls>
          <c:showLegendKey val="0"/>
          <c:showVal val="1"/>
          <c:showCatName val="0"/>
          <c:showSerName val="0"/>
          <c:showPercent val="0"/>
          <c:showBubbleSize val="0"/>
          <c:showLeaderLines val="0"/>
        </c:dLbls>
        <c:firstSliceAng val="0"/>
        <c:holeSize val="75"/>
      </c:doughnutChart>
      <c:spPr>
        <a:noFill/>
        <a:ln>
          <a:noFill/>
        </a:ln>
        <a:effectLst/>
      </c:spPr>
    </c:plotArea>
    <c:legend>
      <c:legendPos val="r"/>
      <c:layout>
        <c:manualLayout>
          <c:xMode val="edge"/>
          <c:yMode val="edge"/>
          <c:x val="0.45849919915538351"/>
          <c:y val="8.5823417440232114E-2"/>
          <c:w val="0.49986493884548938"/>
          <c:h val="0.76505999849060402"/>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pivotSource>
    <c:name>[nou.xlsx]Sheet8!PivotTable1</c:name>
    <c:fmtId val="-1"/>
  </c:pivotSource>
  <c:chart>
    <c:title>
      <c:tx>
        <c:rich>
          <a:bodyPr rot="0" spcFirstLastPara="1" vertOverflow="ellipsis" vert="horz" wrap="square" anchor="ctr" anchorCtr="1"/>
          <a:lstStyle/>
          <a:p>
            <a:pPr>
              <a:defRPr sz="900" b="0" i="0" u="none" strike="noStrike" kern="1200" spc="0" baseline="0">
                <a:solidFill>
                  <a:schemeClr val="tx1">
                    <a:lumMod val="65000"/>
                    <a:lumOff val="35000"/>
                  </a:schemeClr>
                </a:solidFill>
                <a:latin typeface="+mn-lt"/>
                <a:ea typeface="+mn-ea"/>
                <a:cs typeface="+mn-cs"/>
              </a:defRPr>
            </a:pPr>
            <a:r>
              <a:rPr lang="en-US" sz="900" b="1"/>
              <a:t>Total</a:t>
            </a:r>
            <a:r>
              <a:rPr lang="ro-RO" sz="900" b="1"/>
              <a:t> 179 milioane</a:t>
            </a:r>
            <a:r>
              <a:rPr lang="ro-RO" sz="900" b="1" baseline="0"/>
              <a:t> Lei (FEDR)</a:t>
            </a:r>
            <a:endParaRPr lang="en-US" sz="900" b="1"/>
          </a:p>
        </c:rich>
      </c:tx>
      <c:overlay val="0"/>
      <c:spPr>
        <a:noFill/>
        <a:ln>
          <a:noFill/>
        </a:ln>
        <a:effectLst/>
      </c:spPr>
      <c:txPr>
        <a:bodyPr rot="0" spcFirstLastPara="1" vertOverflow="ellipsis" vert="horz" wrap="square" anchor="ctr" anchorCtr="1"/>
        <a:lstStyle/>
        <a:p>
          <a:pPr>
            <a:defRPr sz="9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8"/>
        <c:spPr>
          <a:solidFill>
            <a:schemeClr val="accent5"/>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9"/>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Sheet8!$B$3</c:f>
              <c:strCache>
                <c:ptCount val="1"/>
                <c:pt idx="0">
                  <c:v>Total</c:v>
                </c:pt>
              </c:strCache>
            </c:strRef>
          </c:tx>
          <c:spPr>
            <a:solidFill>
              <a:schemeClr val="accent5"/>
            </a:solidFill>
            <a:ln>
              <a:noFill/>
            </a:ln>
            <a:effectLst/>
          </c:spPr>
          <c:invertIfNegative val="0"/>
          <c:cat>
            <c:strRef>
              <c:f>Sheet8!$A$4:$A$11</c:f>
              <c:strCache>
                <c:ptCount val="7"/>
                <c:pt idx="0">
                  <c:v>UAT Oras Isaccea</c:v>
                </c:pt>
                <c:pt idx="1">
                  <c:v>UAT Municipiul Tulcea</c:v>
                </c:pt>
                <c:pt idx="2">
                  <c:v>UAT Comuna Nufaru</c:v>
                </c:pt>
                <c:pt idx="3">
                  <c:v>UAT Comuna Greci</c:v>
                </c:pt>
                <c:pt idx="4">
                  <c:v>UAT Orasul Sulina</c:v>
                </c:pt>
                <c:pt idx="5">
                  <c:v>UAT Comuna Murighiol</c:v>
                </c:pt>
                <c:pt idx="6">
                  <c:v>UAT Oras Macin</c:v>
                </c:pt>
              </c:strCache>
            </c:strRef>
          </c:cat>
          <c:val>
            <c:numRef>
              <c:f>Sheet8!$B$4:$B$11</c:f>
              <c:numCache>
                <c:formatCode>#,##0.00</c:formatCode>
                <c:ptCount val="7"/>
                <c:pt idx="0">
                  <c:v>37648491.844698541</c:v>
                </c:pt>
                <c:pt idx="1">
                  <c:v>104654127.84031036</c:v>
                </c:pt>
                <c:pt idx="2">
                  <c:v>3204224.91</c:v>
                </c:pt>
                <c:pt idx="3">
                  <c:v>1594412.73</c:v>
                </c:pt>
                <c:pt idx="4">
                  <c:v>9288448.1724999994</c:v>
                </c:pt>
                <c:pt idx="5">
                  <c:v>6479409.9900000002</c:v>
                </c:pt>
                <c:pt idx="6">
                  <c:v>17102045.424000002</c:v>
                </c:pt>
              </c:numCache>
            </c:numRef>
          </c:val>
          <c:extLst>
            <c:ext xmlns:c16="http://schemas.microsoft.com/office/drawing/2014/chart" uri="{C3380CC4-5D6E-409C-BE32-E72D297353CC}">
              <c16:uniqueId val="{00000000-A7AC-49C6-BFD7-ED28741A16C7}"/>
            </c:ext>
          </c:extLst>
        </c:ser>
        <c:dLbls>
          <c:showLegendKey val="0"/>
          <c:showVal val="0"/>
          <c:showCatName val="0"/>
          <c:showSerName val="0"/>
          <c:showPercent val="0"/>
          <c:showBubbleSize val="0"/>
        </c:dLbls>
        <c:gapWidth val="219"/>
        <c:overlap val="-27"/>
        <c:axId val="672706592"/>
        <c:axId val="672708032"/>
      </c:barChart>
      <c:catAx>
        <c:axId val="672706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2708032"/>
        <c:crosses val="autoZero"/>
        <c:auto val="1"/>
        <c:lblAlgn val="ctr"/>
        <c:lblOffset val="100"/>
        <c:noMultiLvlLbl val="0"/>
      </c:catAx>
      <c:valAx>
        <c:axId val="67270803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2706592"/>
        <c:crosses val="autoZero"/>
        <c:crossBetween val="between"/>
        <c:dispUnits>
          <c:builtInUnit val="millions"/>
          <c:dispUnitsLbl>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Mil</a:t>
                  </a:r>
                  <a:r>
                    <a:rPr lang="ro-RO"/>
                    <a:t>.</a:t>
                  </a:r>
                  <a:endParaRPr lang="en-US"/>
                </a:p>
              </c:rich>
            </c:tx>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9C3CFB-D20D-4E12-B958-CC371B11A752}" type="datetimeFigureOut">
              <a:rPr lang="en-US" smtClean="0"/>
              <a:t>3/25/2025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531DE9-210E-437C-96B4-C24153D829E2}" type="slidenum">
              <a:rPr lang="en-US" smtClean="0"/>
              <a:t>‹#›</a:t>
            </a:fld>
            <a:endParaRPr lang="en-US"/>
          </a:p>
        </p:txBody>
      </p:sp>
    </p:spTree>
    <p:extLst>
      <p:ext uri="{BB962C8B-B14F-4D97-AF65-F5344CB8AC3E}">
        <p14:creationId xmlns:p14="http://schemas.microsoft.com/office/powerpoint/2010/main" val="3933304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FEEF-965B-E67C-1FB3-2A8F9391A9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24170B-4DE8-2E6F-B5BC-EFC5FD335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4F758-1324-BB5B-6748-242F094D480F}"/>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E2BA20D0-E7F2-0073-D2D4-125F221B8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4651-4F14-BE39-7C80-8FC0441DF9CB}"/>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56587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7D998-31F2-938E-30A4-3EE7763AF1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CC0106-8538-13EA-9902-79B8160546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BB5C5C-F38B-55B2-1FCE-DAED8048979C}"/>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DDF1D3BF-CC9A-FC95-B395-EE86AC7C13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83995-4192-E431-FB08-5305A37C89A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6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0F6A2C-C511-3ED2-9230-4C7C757139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49A0D8-8755-556D-8AB7-41692A7401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A3B76A-0457-C998-FC97-E35C1BCD93D4}"/>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CDBB001A-2BAE-D5DA-B400-9B3B27742B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1DB82-2EA0-D744-4182-B6D90C911B5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96117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2F33-E1D2-F849-F4D4-D4F611C45F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D9A3C5-E066-7EE3-3135-259479359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1C4DF9-5927-019F-04A3-ECA7B3E62BF7}"/>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B01C0DE3-EC64-2FB6-0FBC-E93FB5444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74391-0245-8E4F-CDCD-3E74BC2AC733}"/>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06068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9CC45-B0AD-D77A-9F4B-93DB298AB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ECBAC4-21FB-456C-5E8E-5D5195E9A1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782BE9-6F87-F986-E61C-8C5EAF775CC1}"/>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0DF73F38-6993-0DDD-1871-1724F27A5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8363B8-7907-100D-A788-3B1951B18F4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9264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FF99F-00F5-2F77-29DB-B35AE735DE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23046E-2209-8F8B-F1B6-1783F847C2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5D542F-F63D-0973-B220-E691FF3D2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B6E9B3-3682-75A9-B79B-FA90F0C0B144}"/>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6" name="Footer Placeholder 5">
            <a:extLst>
              <a:ext uri="{FF2B5EF4-FFF2-40B4-BE49-F238E27FC236}">
                <a16:creationId xmlns:a16="http://schemas.microsoft.com/office/drawing/2014/main" id="{5048DE26-26D8-569E-87F5-E431CCC942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490317-143F-2145-9D32-B3C066FC7952}"/>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00221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B3125-7300-90AE-6D1B-2BD91CF39C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70ED37-C62E-73DE-2200-58E668F309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AB8D24-2A85-D096-5137-7EE67EAC3B3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869F1A-2DF4-11D7-6B22-3B286C986F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A512E9-9055-2F4E-C6D8-6315A4302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9C65FC-A1CA-D86D-2253-CD40D8225C2A}"/>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8" name="Footer Placeholder 7">
            <a:extLst>
              <a:ext uri="{FF2B5EF4-FFF2-40B4-BE49-F238E27FC236}">
                <a16:creationId xmlns:a16="http://schemas.microsoft.com/office/drawing/2014/main" id="{15D8CC31-6C1D-FEB6-EDC3-5695A7A4E7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4B7B5A-D15F-DFB5-22A5-F6CDB8267AD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701629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5C8B6-90F2-9AE5-E085-4D88292ABD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C64056-2844-62C0-0089-53A0EF2DEED8}"/>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4" name="Footer Placeholder 3">
            <a:extLst>
              <a:ext uri="{FF2B5EF4-FFF2-40B4-BE49-F238E27FC236}">
                <a16:creationId xmlns:a16="http://schemas.microsoft.com/office/drawing/2014/main" id="{D4ADDB5C-C455-0F59-A5AE-8B752888CC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C5B81B-79AF-C5E8-A651-CD84BDDA98B8}"/>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180348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E58403-DC15-8DE3-2288-35ED0E04DE36}"/>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3" name="Footer Placeholder 2">
            <a:extLst>
              <a:ext uri="{FF2B5EF4-FFF2-40B4-BE49-F238E27FC236}">
                <a16:creationId xmlns:a16="http://schemas.microsoft.com/office/drawing/2014/main" id="{9CB49235-8A57-41CD-5476-5A9CA9C6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7A17A1-1EA9-54C1-73F3-2F4498E56FB9}"/>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713606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256B-C948-6577-5D21-0CDFC276C0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FD8AE2-106D-0144-5108-A2860C7321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CEFAAE-9658-511E-F5CD-CF0FBE019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94994E-296B-D720-6DF6-67CBFEF234E4}"/>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6" name="Footer Placeholder 5">
            <a:extLst>
              <a:ext uri="{FF2B5EF4-FFF2-40B4-BE49-F238E27FC236}">
                <a16:creationId xmlns:a16="http://schemas.microsoft.com/office/drawing/2014/main" id="{7EC16325-10BF-CC90-6212-865A9F2C3E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3EDDE4-6630-8F22-85B7-A2EA0BCD982A}"/>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37979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D87B3-564C-E3D7-752F-800D1A7B02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02F0CB-52AF-FD54-AC00-2CCF1AB7C5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FD5300-E0A2-C7C0-A776-50A9BA8EEE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867C54-6080-1F6E-2F25-7CEB3910801A}"/>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6" name="Footer Placeholder 5">
            <a:extLst>
              <a:ext uri="{FF2B5EF4-FFF2-40B4-BE49-F238E27FC236}">
                <a16:creationId xmlns:a16="http://schemas.microsoft.com/office/drawing/2014/main" id="{51C9799D-C1D6-9C64-5966-55E39F7861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5E7E6C-26AB-ED2F-D27A-ED1AABF910E6}"/>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34453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4E081E-9C14-B1CD-B8D8-38E6E61DB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F5DE53-BC5D-195E-F747-D1E6CCD8AC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EEFB22-AC78-DC43-7DE2-E4D483B1C6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5D347225-EE58-39D5-7C0D-B5FDBFFAAC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157F84A-C79A-CCB6-7BD8-21F2B2CE2E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C1A43E-EFA7-4448-A9D3-9B3D0A9063EF}" type="slidenum">
              <a:rPr lang="en-US" smtClean="0"/>
              <a:t>‹#›</a:t>
            </a:fld>
            <a:endParaRPr lang="en-US"/>
          </a:p>
        </p:txBody>
      </p:sp>
    </p:spTree>
    <p:extLst>
      <p:ext uri="{BB962C8B-B14F-4D97-AF65-F5344CB8AC3E}">
        <p14:creationId xmlns:p14="http://schemas.microsoft.com/office/powerpoint/2010/main" val="1243953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 Id="rId9"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FC30-684F-E17A-735C-96AAB7E041D9}"/>
              </a:ext>
            </a:extLst>
          </p:cNvPr>
          <p:cNvSpPr>
            <a:spLocks noGrp="1"/>
          </p:cNvSpPr>
          <p:nvPr>
            <p:ph type="ctrTitle"/>
          </p:nvPr>
        </p:nvSpPr>
        <p:spPr>
          <a:xfrm>
            <a:off x="1286191" y="1467193"/>
            <a:ext cx="9144000" cy="910575"/>
          </a:xfrm>
        </p:spPr>
        <p:txBody>
          <a:bodyPr>
            <a:noAutofit/>
          </a:bodyPr>
          <a:lstStyle/>
          <a:p>
            <a:r>
              <a:rPr lang="it-IT" sz="3200" b="1">
                <a:solidFill>
                  <a:srgbClr val="213F99"/>
                </a:solidFill>
                <a:latin typeface="Calibri" panose="020F0502020204030204" pitchFamily="34" charset="0"/>
                <a:ea typeface="Calibri" panose="020F0502020204030204" pitchFamily="34" charset="0"/>
                <a:cs typeface="Calibri" panose="020F0502020204030204" pitchFamily="34" charset="0"/>
              </a:rPr>
              <a:t>Evaluarea intermediară timpurie a </a:t>
            </a:r>
            <a:br>
              <a:rPr lang="it-IT" sz="3200" b="1">
                <a:solidFill>
                  <a:srgbClr val="213F99"/>
                </a:solidFill>
                <a:latin typeface="Calibri" panose="020F0502020204030204" pitchFamily="34" charset="0"/>
                <a:ea typeface="Calibri" panose="020F0502020204030204" pitchFamily="34" charset="0"/>
                <a:cs typeface="Calibri" panose="020F0502020204030204" pitchFamily="34" charset="0"/>
              </a:rPr>
            </a:br>
            <a:r>
              <a:rPr lang="it-IT" sz="3200" b="1">
                <a:solidFill>
                  <a:srgbClr val="213F99"/>
                </a:solidFill>
                <a:latin typeface="Calibri" panose="020F0502020204030204" pitchFamily="34" charset="0"/>
                <a:ea typeface="Calibri" panose="020F0502020204030204" pitchFamily="34" charset="0"/>
                <a:cs typeface="Calibri" panose="020F0502020204030204" pitchFamily="34" charset="0"/>
              </a:rPr>
              <a:t>Programului Regional Sud-Est 2021-2027</a:t>
            </a:r>
            <a:endParaRPr lang="en-US" sz="32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9BD9188-487A-F650-5E7C-71E640B1F59D}"/>
              </a:ext>
            </a:extLst>
          </p:cNvPr>
          <p:cNvSpPr>
            <a:spLocks noGrp="1"/>
          </p:cNvSpPr>
          <p:nvPr>
            <p:ph type="subTitle" idx="1"/>
          </p:nvPr>
        </p:nvSpPr>
        <p:spPr>
          <a:xfrm>
            <a:off x="1575608" y="2866702"/>
            <a:ext cx="9144000" cy="647601"/>
          </a:xfrm>
        </p:spPr>
        <p:txBody>
          <a:bodyPr>
            <a:normAutofit fontScale="40000" lnSpcReduction="20000"/>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o-RO" sz="6200" b="1" i="0" u="none" strike="noStrike" kern="1200" cap="none" spc="0" normalizeH="0" baseline="0" noProof="0" dirty="0">
                <a:ln>
                  <a:noFill/>
                </a:ln>
                <a:solidFill>
                  <a:srgbClr val="213F99"/>
                </a:solidFill>
                <a:effectLst/>
                <a:uLnTx/>
                <a:uFillTx/>
                <a:latin typeface="Calibri" panose="020F0502020204030204" pitchFamily="34" charset="0"/>
                <a:ea typeface="Calibri" panose="020F0502020204030204" pitchFamily="34" charset="0"/>
                <a:cs typeface="Calibri" panose="020F0502020204030204" pitchFamily="34" charset="0"/>
              </a:rPr>
              <a:t>Prezentarea Raportului de Sinteză aferet arealului Investiii Teritoriale Integrate Delta Dunării (ITI DD)</a:t>
            </a:r>
            <a:endParaRPr kumimoji="0" lang="en-US" sz="6200" b="1" i="0" u="none" strike="noStrike" kern="1200" cap="none" spc="0" normalizeH="0" baseline="0" noProof="0" dirty="0">
              <a:ln>
                <a:noFill/>
              </a:ln>
              <a:solidFill>
                <a:srgbClr val="213F99"/>
              </a:solidFill>
              <a:effectLst/>
              <a:uLnTx/>
              <a:uFillTx/>
              <a:latin typeface="Calibri" panose="020F0502020204030204" pitchFamily="34" charset="0"/>
              <a:ea typeface="Calibri" panose="020F0502020204030204" pitchFamily="34" charset="0"/>
              <a:cs typeface="Calibri" panose="020F0502020204030204" pitchFamily="34" charset="0"/>
            </a:endParaRPr>
          </a:p>
          <a:p>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251921C6-D4D1-374A-D9B9-E72B377E8E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344FCAC-DA03-C8C4-5D49-3705E08A3FC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5E469893-2C00-A5FE-4E87-88BF9FE2A3B4}"/>
              </a:ext>
            </a:extLst>
          </p:cNvPr>
          <p:cNvPicPr>
            <a:picLocks noChangeAspect="1"/>
          </p:cNvPicPr>
          <p:nvPr/>
        </p:nvPicPr>
        <p:blipFill>
          <a:blip r:embed="rId5"/>
          <a:stretch>
            <a:fillRect/>
          </a:stretch>
        </p:blipFill>
        <p:spPr>
          <a:xfrm>
            <a:off x="6266329" y="5464122"/>
            <a:ext cx="1250655" cy="447315"/>
          </a:xfrm>
          <a:prstGeom prst="rect">
            <a:avLst/>
          </a:prstGeom>
        </p:spPr>
      </p:pic>
      <p:pic>
        <p:nvPicPr>
          <p:cNvPr id="12" name="Picture 11">
            <a:extLst>
              <a:ext uri="{FF2B5EF4-FFF2-40B4-BE49-F238E27FC236}">
                <a16:creationId xmlns:a16="http://schemas.microsoft.com/office/drawing/2014/main" id="{B6EBA21E-73FF-5A64-9BAD-6BAC178AEA8D}"/>
              </a:ext>
            </a:extLst>
          </p:cNvPr>
          <p:cNvPicPr>
            <a:picLocks noChangeAspect="1"/>
          </p:cNvPicPr>
          <p:nvPr/>
        </p:nvPicPr>
        <p:blipFill>
          <a:blip r:embed="rId6"/>
          <a:stretch>
            <a:fillRect/>
          </a:stretch>
        </p:blipFill>
        <p:spPr>
          <a:xfrm>
            <a:off x="5008854" y="5511531"/>
            <a:ext cx="1257475" cy="466790"/>
          </a:xfrm>
          <a:prstGeom prst="rect">
            <a:avLst/>
          </a:prstGeom>
        </p:spPr>
      </p:pic>
      <p:pic>
        <p:nvPicPr>
          <p:cNvPr id="8" name="Picture 7" descr="A black and blue sign with blue text&#10;&#10;Description automatically generated">
            <a:extLst>
              <a:ext uri="{FF2B5EF4-FFF2-40B4-BE49-F238E27FC236}">
                <a16:creationId xmlns:a16="http://schemas.microsoft.com/office/drawing/2014/main" id="{C8D55FAB-2D10-6D80-1FA1-D0FEC65431C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11" name="Picture 10" descr="A blue and white logo with a bird and a crown&#10;&#10;Description automatically generated">
            <a:extLst>
              <a:ext uri="{FF2B5EF4-FFF2-40B4-BE49-F238E27FC236}">
                <a16:creationId xmlns:a16="http://schemas.microsoft.com/office/drawing/2014/main" id="{01443852-80C6-0771-F39E-CAA02C2A3E4E}"/>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E129030C-0ACA-6670-808B-3F135D8817D9}"/>
              </a:ext>
            </a:extLst>
          </p:cNvPr>
          <p:cNvPicPr>
            <a:picLocks noChangeAspect="1"/>
          </p:cNvPicPr>
          <p:nvPr/>
        </p:nvPicPr>
        <p:blipFill>
          <a:blip r:embed="rId9"/>
          <a:stretch>
            <a:fillRect/>
          </a:stretch>
        </p:blipFill>
        <p:spPr>
          <a:xfrm>
            <a:off x="10728762" y="-298072"/>
            <a:ext cx="1463238" cy="1634377"/>
          </a:xfrm>
          <a:prstGeom prst="rect">
            <a:avLst/>
          </a:prstGeom>
        </p:spPr>
      </p:pic>
    </p:spTree>
    <p:extLst>
      <p:ext uri="{BB962C8B-B14F-4D97-AF65-F5344CB8AC3E}">
        <p14:creationId xmlns:p14="http://schemas.microsoft.com/office/powerpoint/2010/main" val="3194141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B0496-3455-4356-94BE-9FC3608A10F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4AC67B27-2EDB-8051-DDAA-1849F40CE7D9}"/>
              </a:ext>
            </a:extLst>
          </p:cNvPr>
          <p:cNvPicPr>
            <a:picLocks noChangeAspect="1"/>
          </p:cNvPicPr>
          <p:nvPr/>
        </p:nvPicPr>
        <p:blipFill>
          <a:blip r:embed="rId2"/>
          <a:stretch>
            <a:fillRect/>
          </a:stretch>
        </p:blipFill>
        <p:spPr>
          <a:xfrm>
            <a:off x="426744" y="140429"/>
            <a:ext cx="2610519" cy="686721"/>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5DF8C583-55E8-F629-1F25-FFF30C732746}"/>
              </a:ext>
            </a:extLst>
          </p:cNvPr>
          <p:cNvPicPr>
            <a:picLocks noChangeAspect="1"/>
          </p:cNvPicPr>
          <p:nvPr/>
        </p:nvPicPr>
        <p:blipFill>
          <a:blip r:embed="rId3"/>
          <a:stretch>
            <a:fillRect/>
          </a:stretch>
        </p:blipFill>
        <p:spPr>
          <a:xfrm>
            <a:off x="6095999" y="157493"/>
            <a:ext cx="733144" cy="728153"/>
          </a:xfrm>
          <a:prstGeom prst="rect">
            <a:avLst/>
          </a:prstGeom>
        </p:spPr>
      </p:pic>
      <p:pic>
        <p:nvPicPr>
          <p:cNvPr id="6" name="Picture 5">
            <a:extLst>
              <a:ext uri="{FF2B5EF4-FFF2-40B4-BE49-F238E27FC236}">
                <a16:creationId xmlns:a16="http://schemas.microsoft.com/office/drawing/2014/main" id="{01F71A2E-4743-C60A-B175-444E974BCE5D}"/>
              </a:ext>
            </a:extLst>
          </p:cNvPr>
          <p:cNvPicPr>
            <a:picLocks noChangeAspect="1"/>
          </p:cNvPicPr>
          <p:nvPr/>
        </p:nvPicPr>
        <p:blipFill>
          <a:blip r:embed="rId4"/>
          <a:stretch>
            <a:fillRect/>
          </a:stretch>
        </p:blipFill>
        <p:spPr>
          <a:xfrm>
            <a:off x="10771682" y="-263497"/>
            <a:ext cx="1338072" cy="1494572"/>
          </a:xfrm>
          <a:prstGeom prst="rect">
            <a:avLst/>
          </a:prstGeom>
        </p:spPr>
      </p:pic>
      <p:pic>
        <p:nvPicPr>
          <p:cNvPr id="2049" name="Imagine 1619975028">
            <a:extLst>
              <a:ext uri="{FF2B5EF4-FFF2-40B4-BE49-F238E27FC236}">
                <a16:creationId xmlns:a16="http://schemas.microsoft.com/office/drawing/2014/main" id="{C736A9F8-744F-47D3-516E-5C1882A18A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DE6E254-EDDE-643D-CC6B-4FCF57BC86C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249D7B09-53B2-25B6-0567-BFC7124B8FAB}"/>
              </a:ext>
            </a:extLst>
          </p:cNvPr>
          <p:cNvSpPr txBox="1"/>
          <p:nvPr/>
        </p:nvSpPr>
        <p:spPr>
          <a:xfrm>
            <a:off x="576026" y="1028807"/>
            <a:ext cx="6701146" cy="369332"/>
          </a:xfrm>
          <a:prstGeom prst="rect">
            <a:avLst/>
          </a:prstGeom>
          <a:noFill/>
        </p:spPr>
        <p:txBody>
          <a:bodyPr wrap="square" rtlCol="0">
            <a:spAutoFit/>
          </a:bodyPr>
          <a:lstStyle/>
          <a:p>
            <a:pPr marL="0" marR="0" algn="just">
              <a:spcBef>
                <a:spcPts val="600"/>
              </a:spcBef>
              <a:spcAft>
                <a:spcPts val="600"/>
              </a:spcAft>
            </a:pPr>
            <a:r>
              <a:rPr lang="ro-RO" b="1" noProof="0">
                <a:solidFill>
                  <a:srgbClr val="213F99"/>
                </a:solidFill>
                <a:latin typeface="Calibri" panose="020F0502020204030204" pitchFamily="34" charset="0"/>
                <a:ea typeface="Calibri" panose="020F0502020204030204" pitchFamily="34" charset="0"/>
                <a:cs typeface="Arial" panose="020B0604020202020204" pitchFamily="34" charset="0"/>
              </a:rPr>
              <a:t>Apeluri și grad de absorbție</a:t>
            </a:r>
            <a:endParaRPr lang="ro-RO" sz="1800" b="1" noProof="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B45D999B-F243-EFCE-419B-E2EBD70BB04D}"/>
              </a:ext>
            </a:extLst>
          </p:cNvPr>
          <p:cNvSpPr>
            <a:spLocks noGrp="1"/>
          </p:cNvSpPr>
          <p:nvPr>
            <p:ph type="subTitle" idx="1"/>
          </p:nvPr>
        </p:nvSpPr>
        <p:spPr>
          <a:xfrm>
            <a:off x="576026" y="1379071"/>
            <a:ext cx="5061486" cy="4801004"/>
          </a:xfrm>
        </p:spPr>
        <p:txBody>
          <a:bodyPr>
            <a:noAutofit/>
          </a:bodyPr>
          <a:lstStyle/>
          <a:p>
            <a:pPr marL="285750" indent="-285750" algn="just">
              <a:lnSpc>
                <a:spcPct val="100000"/>
              </a:lnSpc>
              <a:buFont typeface="Arial" panose="020B0604020202020204" pitchFamily="34" charset="0"/>
              <a:buChar char="•"/>
            </a:pPr>
            <a:r>
              <a:rPr lang="ro-RO" sz="1600" b="1" noProof="0">
                <a:solidFill>
                  <a:srgbClr val="213F99"/>
                </a:solidFill>
                <a:latin typeface="Calibri" panose="020F0502020204030204" pitchFamily="34" charset="0"/>
                <a:ea typeface="Arial" panose="020B0604020202020204" pitchFamily="34" charset="0"/>
              </a:rPr>
              <a:t>13 apeluri </a:t>
            </a:r>
            <a:r>
              <a:rPr lang="ro-RO" sz="1600" noProof="0">
                <a:solidFill>
                  <a:srgbClr val="213F99"/>
                </a:solidFill>
                <a:latin typeface="Calibri" panose="020F0502020204030204" pitchFamily="34" charset="0"/>
                <a:ea typeface="Arial" panose="020B0604020202020204" pitchFamily="34" charset="0"/>
              </a:rPr>
              <a:t>de proiecte</a:t>
            </a:r>
          </a:p>
          <a:p>
            <a:pPr marL="285750" indent="-285750" algn="just">
              <a:lnSpc>
                <a:spcPct val="100000"/>
              </a:lnSpc>
              <a:buFont typeface="Arial" panose="020B0604020202020204" pitchFamily="34" charset="0"/>
              <a:buChar char="•"/>
            </a:pPr>
            <a:r>
              <a:rPr lang="ro-RO" sz="1600" noProof="0">
                <a:solidFill>
                  <a:srgbClr val="213F99"/>
                </a:solidFill>
                <a:latin typeface="Calibri" panose="020F0502020204030204" pitchFamily="34" charset="0"/>
                <a:ea typeface="Arial" panose="020B0604020202020204" pitchFamily="34" charset="0"/>
              </a:rPr>
              <a:t>Apelurile lansate acoperă toate OS-urile care au intervenții aferente arealului ITI, mai puțin OS1.2, OS1.3, OS2.7 și OS3.2 pentru care apelurile urmează să fie lansate.</a:t>
            </a:r>
          </a:p>
          <a:p>
            <a:pPr marL="285750" indent="-285750" algn="just">
              <a:lnSpc>
                <a:spcPct val="100000"/>
              </a:lnSpc>
              <a:buFont typeface="Arial" panose="020B0604020202020204" pitchFamily="34" charset="0"/>
              <a:buChar char="•"/>
            </a:pPr>
            <a:r>
              <a:rPr lang="ro-RO" sz="1600" noProof="0">
                <a:solidFill>
                  <a:srgbClr val="213F99"/>
                </a:solidFill>
                <a:latin typeface="Calibri" panose="020F0502020204030204" pitchFamily="34" charset="0"/>
                <a:ea typeface="Arial" panose="020B0604020202020204" pitchFamily="34" charset="0"/>
              </a:rPr>
              <a:t>Alte 15 apeluri aferente celor șase priorități de dezvoltare </a:t>
            </a:r>
            <a:r>
              <a:rPr lang="ro-RO" sz="1600" b="1" noProof="0">
                <a:solidFill>
                  <a:srgbClr val="213F99"/>
                </a:solidFill>
                <a:latin typeface="Calibri" panose="020F0502020204030204" pitchFamily="34" charset="0"/>
                <a:ea typeface="Arial" panose="020B0604020202020204" pitchFamily="34" charset="0"/>
              </a:rPr>
              <a:t>urmează să fie lansate </a:t>
            </a:r>
            <a:r>
              <a:rPr lang="ro-RO" sz="1600" noProof="0">
                <a:solidFill>
                  <a:srgbClr val="213F99"/>
                </a:solidFill>
                <a:latin typeface="Calibri" panose="020F0502020204030204" pitchFamily="34" charset="0"/>
                <a:ea typeface="Arial" panose="020B0604020202020204" pitchFamily="34" charset="0"/>
              </a:rPr>
              <a:t>în anul 2025 cu o valoare totală de </a:t>
            </a:r>
            <a:r>
              <a:rPr lang="ro-RO" sz="1600" b="1" noProof="0">
                <a:solidFill>
                  <a:srgbClr val="213F99"/>
                </a:solidFill>
                <a:latin typeface="Calibri" panose="020F0502020204030204" pitchFamily="34" charset="0"/>
                <a:ea typeface="Arial" panose="020B0604020202020204" pitchFamily="34" charset="0"/>
              </a:rPr>
              <a:t>119 milioane EUR</a:t>
            </a:r>
            <a:r>
              <a:rPr lang="ro-RO" sz="1600" noProof="0">
                <a:solidFill>
                  <a:srgbClr val="213F99"/>
                </a:solidFill>
                <a:latin typeface="Calibri" panose="020F0502020204030204" pitchFamily="34" charset="0"/>
                <a:ea typeface="Arial" panose="020B0604020202020204" pitchFamily="34" charset="0"/>
              </a:rPr>
              <a:t>.</a:t>
            </a:r>
          </a:p>
          <a:p>
            <a:pPr marL="285750" indent="-285750" algn="just">
              <a:lnSpc>
                <a:spcPct val="100000"/>
              </a:lnSpc>
              <a:buFont typeface="Arial" panose="020B0604020202020204" pitchFamily="34" charset="0"/>
              <a:buChar char="•"/>
            </a:pPr>
            <a:r>
              <a:rPr lang="ro-RO" sz="1600" b="1" noProof="0">
                <a:solidFill>
                  <a:srgbClr val="213F99"/>
                </a:solidFill>
                <a:effectLst/>
                <a:latin typeface="Calibri" panose="020F0502020204030204" pitchFamily="34" charset="0"/>
                <a:ea typeface="Arial" panose="020B0604020202020204" pitchFamily="34" charset="0"/>
              </a:rPr>
              <a:t>19 de proiecte contractate </a:t>
            </a:r>
            <a:r>
              <a:rPr lang="ro-RO" sz="1600" noProof="0">
                <a:solidFill>
                  <a:srgbClr val="213F99"/>
                </a:solidFill>
                <a:effectLst/>
                <a:latin typeface="Calibri" panose="020F0502020204030204" pitchFamily="34" charset="0"/>
                <a:ea typeface="Arial" panose="020B0604020202020204" pitchFamily="34" charset="0"/>
              </a:rPr>
              <a:t>la nivelul arealului ITI DD-valoare totală contracte-36,2 mil. EUR FEDR (24,8</a:t>
            </a:r>
            <a:r>
              <a:rPr lang="ro-RO" sz="1600" b="1" noProof="0">
                <a:solidFill>
                  <a:srgbClr val="213F99"/>
                </a:solidFill>
                <a:effectLst/>
                <a:latin typeface="Calibri" panose="020F0502020204030204" pitchFamily="34" charset="0"/>
                <a:ea typeface="Arial" panose="020B0604020202020204" pitchFamily="34" charset="0"/>
              </a:rPr>
              <a:t>%</a:t>
            </a:r>
            <a:r>
              <a:rPr lang="ro-RO" sz="1600" noProof="0">
                <a:solidFill>
                  <a:srgbClr val="213F99"/>
                </a:solidFill>
                <a:effectLst/>
                <a:latin typeface="Calibri" panose="020F0502020204030204" pitchFamily="34" charset="0"/>
                <a:ea typeface="Arial" panose="020B0604020202020204" pitchFamily="34" charset="0"/>
              </a:rPr>
              <a:t> din totalul alocat)</a:t>
            </a:r>
          </a:p>
          <a:p>
            <a:pPr marL="285750" indent="-285750" algn="just">
              <a:lnSpc>
                <a:spcPct val="100000"/>
              </a:lnSpc>
              <a:spcBef>
                <a:spcPts val="0"/>
              </a:spcBef>
              <a:buFont typeface="Arial" panose="020B0604020202020204" pitchFamily="34" charset="0"/>
              <a:buChar char="•"/>
            </a:pPr>
            <a:r>
              <a:rPr lang="ro-RO" sz="1600" noProof="0">
                <a:solidFill>
                  <a:srgbClr val="213F99"/>
                </a:solidFill>
                <a:effectLst/>
                <a:latin typeface="Calibri" panose="020F0502020204030204" pitchFamily="34" charset="0"/>
                <a:ea typeface="Arial" panose="020B0604020202020204" pitchFamily="34" charset="0"/>
              </a:rPr>
              <a:t>Majoritatea contractelor sunt concentrate în OS2.1 (6 proiecte), OS4.2 (5 proiecte) și OS5.1 (5 proiecte). </a:t>
            </a:r>
          </a:p>
          <a:p>
            <a:pPr marL="285750" indent="-285750" algn="just">
              <a:lnSpc>
                <a:spcPct val="100000"/>
              </a:lnSpc>
              <a:spcBef>
                <a:spcPts val="0"/>
              </a:spcBef>
              <a:buFont typeface="Arial" panose="020B0604020202020204" pitchFamily="34" charset="0"/>
              <a:buChar char="•"/>
            </a:pPr>
            <a:r>
              <a:rPr lang="ro-RO" sz="1600" noProof="0">
                <a:solidFill>
                  <a:srgbClr val="213F99"/>
                </a:solidFill>
                <a:effectLst/>
                <a:latin typeface="Calibri" panose="020F0502020204030204" pitchFamily="34" charset="0"/>
                <a:ea typeface="Arial" panose="020B0604020202020204" pitchFamily="34" charset="0"/>
              </a:rPr>
              <a:t>La nivel teritorial, </a:t>
            </a:r>
            <a:r>
              <a:rPr lang="ro-RO" sz="1600" b="1" noProof="0">
                <a:solidFill>
                  <a:srgbClr val="213F99"/>
                </a:solidFill>
                <a:effectLst/>
                <a:latin typeface="Calibri" panose="020F0502020204030204" pitchFamily="34" charset="0"/>
                <a:ea typeface="Arial" panose="020B0604020202020204" pitchFamily="34" charset="0"/>
              </a:rPr>
              <a:t>Municipiul Tulcea și Orașul Isaccea </a:t>
            </a:r>
            <a:r>
              <a:rPr lang="ro-RO" sz="1600" noProof="0">
                <a:solidFill>
                  <a:srgbClr val="213F99"/>
                </a:solidFill>
                <a:effectLst/>
                <a:latin typeface="Calibri" panose="020F0502020204030204" pitchFamily="34" charset="0"/>
                <a:ea typeface="Arial" panose="020B0604020202020204" pitchFamily="34" charset="0"/>
              </a:rPr>
              <a:t>sunt principalele beneficiare ale proiectelor contractate, cu valori contractate de 104 milioane Lei, respectiv 37 milioane Lei</a:t>
            </a:r>
          </a:p>
          <a:p>
            <a:pPr algn="just">
              <a:lnSpc>
                <a:spcPct val="100000"/>
              </a:lnSpc>
            </a:pPr>
            <a:endParaRPr lang="ro-RO" sz="1600" noProof="0">
              <a:solidFill>
                <a:srgbClr val="213F99"/>
              </a:solidFill>
              <a:effectLst/>
              <a:latin typeface="Calibri" panose="020F0502020204030204" pitchFamily="34" charset="0"/>
              <a:ea typeface="Arial" panose="020B0604020202020204" pitchFamily="34" charset="0"/>
            </a:endParaRPr>
          </a:p>
          <a:p>
            <a:pPr algn="just">
              <a:lnSpc>
                <a:spcPct val="100000"/>
              </a:lnSpc>
            </a:pPr>
            <a:endParaRPr lang="ro-RO" sz="1800" noProof="0">
              <a:solidFill>
                <a:srgbClr val="213F99"/>
              </a:solidFill>
              <a:effectLst/>
              <a:latin typeface="Calibri" panose="020F0502020204030204" pitchFamily="34" charset="0"/>
              <a:ea typeface="Arial" panose="020B0604020202020204" pitchFamily="34" charset="0"/>
            </a:endParaRPr>
          </a:p>
        </p:txBody>
      </p:sp>
      <p:graphicFrame>
        <p:nvGraphicFramePr>
          <p:cNvPr id="3" name="Chart 2">
            <a:extLst>
              <a:ext uri="{FF2B5EF4-FFF2-40B4-BE49-F238E27FC236}">
                <a16:creationId xmlns:a16="http://schemas.microsoft.com/office/drawing/2014/main" id="{6AF28339-DB42-A925-5D7D-450E2B672174}"/>
              </a:ext>
            </a:extLst>
          </p:cNvPr>
          <p:cNvGraphicFramePr/>
          <p:nvPr>
            <p:extLst>
              <p:ext uri="{D42A27DB-BD31-4B8C-83A1-F6EECF244321}">
                <p14:modId xmlns:p14="http://schemas.microsoft.com/office/powerpoint/2010/main" val="995606189"/>
              </p:ext>
            </p:extLst>
          </p:nvPr>
        </p:nvGraphicFramePr>
        <p:xfrm>
          <a:off x="6420364" y="2255520"/>
          <a:ext cx="4667250" cy="1981200"/>
        </p:xfrm>
        <a:graphic>
          <a:graphicData uri="http://schemas.openxmlformats.org/drawingml/2006/chart">
            <c:chart xmlns:c="http://schemas.openxmlformats.org/drawingml/2006/chart" xmlns:r="http://schemas.openxmlformats.org/officeDocument/2006/relationships" r:id="rId8"/>
          </a:graphicData>
        </a:graphic>
      </p:graphicFrame>
      <p:sp>
        <p:nvSpPr>
          <p:cNvPr id="11" name="TextBox 10">
            <a:extLst>
              <a:ext uri="{FF2B5EF4-FFF2-40B4-BE49-F238E27FC236}">
                <a16:creationId xmlns:a16="http://schemas.microsoft.com/office/drawing/2014/main" id="{D856B5EE-8773-708C-E601-6B656B36AD93}"/>
              </a:ext>
            </a:extLst>
          </p:cNvPr>
          <p:cNvSpPr txBox="1"/>
          <p:nvPr/>
        </p:nvSpPr>
        <p:spPr>
          <a:xfrm>
            <a:off x="6554490" y="2053945"/>
            <a:ext cx="4582560" cy="274499"/>
          </a:xfrm>
          <a:prstGeom prst="rect">
            <a:avLst/>
          </a:prstGeom>
          <a:noFill/>
        </p:spPr>
        <p:txBody>
          <a:bodyPr wrap="square">
            <a:spAutoFit/>
          </a:bodyPr>
          <a:lstStyle/>
          <a:p>
            <a:pPr marL="0" marR="0" algn="ctr">
              <a:lnSpc>
                <a:spcPct val="115000"/>
              </a:lnSpc>
              <a:spcBef>
                <a:spcPts val="1000"/>
              </a:spcBef>
              <a:spcAft>
                <a:spcPts val="1000"/>
              </a:spcAft>
            </a:pPr>
            <a:r>
              <a:rPr lang="ro-RO" sz="1100" i="1">
                <a:solidFill>
                  <a:srgbClr val="213F99"/>
                </a:solidFill>
                <a:effectLst/>
                <a:latin typeface="Calibri" panose="020F0502020204030204" pitchFamily="34" charset="0"/>
                <a:ea typeface="Arial" panose="020B0604020202020204" pitchFamily="34" charset="0"/>
                <a:cs typeface="Arial" panose="020B0604020202020204" pitchFamily="34" charset="0"/>
              </a:rPr>
              <a:t>Valoarea distribuției regionale a proiectelor contractate în arealul  ITI DD</a:t>
            </a:r>
            <a:endParaRPr lang="en-US" sz="1100">
              <a:solidFill>
                <a:srgbClr val="213F99"/>
              </a:solidFill>
              <a:effectLst/>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2828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6B618-33DC-A157-BD24-6D0DF469376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D187BE-4F9D-74FD-DF9B-13321967BD3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E516F9C-52A1-A4B3-F433-271243DDEDB8}"/>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62768BD-C527-CAD9-6CB9-60A7C8CDB97C}"/>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FE9A749-7F8F-AB2B-512B-765EC83457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A3231F2-97E0-F74D-0A51-37A11AF2081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4" name="Subtitle 2">
            <a:extLst>
              <a:ext uri="{FF2B5EF4-FFF2-40B4-BE49-F238E27FC236}">
                <a16:creationId xmlns:a16="http://schemas.microsoft.com/office/drawing/2014/main" id="{59FE54E7-462D-2809-7A51-6C5AC4D0DD7B}"/>
              </a:ext>
            </a:extLst>
          </p:cNvPr>
          <p:cNvSpPr txBox="1">
            <a:spLocks/>
          </p:cNvSpPr>
          <p:nvPr/>
        </p:nvSpPr>
        <p:spPr>
          <a:xfrm>
            <a:off x="916414" y="1102419"/>
            <a:ext cx="10359170" cy="80806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600" b="1">
                <a:solidFill>
                  <a:srgbClr val="F36F23"/>
                </a:solidFill>
                <a:latin typeface="Calibri" panose="020F0502020204030204" pitchFamily="34" charset="0"/>
                <a:ea typeface="Calibri" panose="020F0502020204030204" pitchFamily="34" charset="0"/>
                <a:cs typeface="Calibri" panose="020F0502020204030204" pitchFamily="34" charset="0"/>
              </a:rPr>
              <a:t>Î.E. 3) </a:t>
            </a:r>
            <a:r>
              <a:rPr lang="ro-RO" sz="1600" b="1">
                <a:solidFill>
                  <a:srgbClr val="213F99"/>
                </a:solidFill>
                <a:effectLst/>
                <a:latin typeface="Calibri" panose="020F0502020204030204" pitchFamily="34" charset="0"/>
                <a:ea typeface="Calibri" panose="020F0502020204030204" pitchFamily="34" charset="0"/>
              </a:rPr>
              <a:t>Au fost alocate suficiente resurse (financiare, materiale, umane-management, administrativ și tehnic) pentru a asigura implementarea cu succes a intervențiilor în zona ITI DD?</a:t>
            </a:r>
            <a:endParaRPr lang="ro-RO" sz="15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7164440F-398C-248D-9DAA-C812F31F6D38}"/>
              </a:ext>
            </a:extLst>
          </p:cNvPr>
          <p:cNvSpPr txBox="1"/>
          <p:nvPr/>
        </p:nvSpPr>
        <p:spPr>
          <a:xfrm>
            <a:off x="6830276" y="1910480"/>
            <a:ext cx="4445308" cy="3307444"/>
          </a:xfrm>
          <a:prstGeom prst="rect">
            <a:avLst/>
          </a:prstGeom>
          <a:noFill/>
        </p:spPr>
        <p:txBody>
          <a:bodyPr wrap="square">
            <a:spAutoFit/>
          </a:bodyPr>
          <a:lstStyle/>
          <a:p>
            <a:pPr algn="just">
              <a:lnSpc>
                <a:spcPct val="114000"/>
              </a:lnSpc>
              <a:spcBef>
                <a:spcPts val="0"/>
              </a:spcBef>
              <a:spcAft>
                <a:spcPts val="600"/>
              </a:spcAft>
            </a:pP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Alocare redusă comparativ cu perioada anterioră de programare </a:t>
            </a:r>
            <a:r>
              <a:rPr lang="it-IT" sz="1400" noProof="0">
                <a:solidFill>
                  <a:srgbClr val="213F99"/>
                </a:solidFill>
                <a:latin typeface="Calibri" panose="020F0502020204030204" pitchFamily="34" charset="0"/>
                <a:ea typeface="Calibri" panose="020F0502020204030204" pitchFamily="34" charset="0"/>
                <a:cs typeface="Calibri" panose="020F0502020204030204" pitchFamily="34" charset="0"/>
              </a:rPr>
              <a:t>reprezentând doar 50% din fondurile disponibile prin POR 2014-2020</a:t>
            </a: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marL="285750" indent="-285750" algn="just">
              <a:spcBef>
                <a:spcPts val="0"/>
              </a:spcBef>
              <a:spcAft>
                <a:spcPts val="600"/>
              </a:spcAf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Scăderea are loc într-un context socio-economic mai dificil, marcat de disparități persistente față de alte regiuni</a:t>
            </a:r>
          </a:p>
          <a:p>
            <a:pPr marL="285750" indent="-285750" algn="just">
              <a:spcBef>
                <a:spcPts val="0"/>
              </a:spcBef>
              <a:spcAft>
                <a:spcPts val="600"/>
              </a:spcAft>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Valoarea mică a fo</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ndurilor raportată la nevoia locală determină un proces riguros de prioritizare a investițiilor</a:t>
            </a:r>
          </a:p>
          <a:p>
            <a:pPr marL="285750" indent="-285750" algn="just">
              <a:spcBef>
                <a:spcPts val="0"/>
              </a:spcBef>
              <a:spcAft>
                <a:spcPts val="600"/>
              </a:spcAft>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Capacitatea administrativă a beneficiarilo</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r în arealul ITI DD rămâne în continuare redusă, eforturile ADI ITI DD nu reușesc să compenseze aceste carențe</a:t>
            </a:r>
            <a:endPar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4000"/>
              </a:lnSpc>
              <a:spcBef>
                <a:spcPts val="0"/>
              </a:spcBef>
              <a:spcAft>
                <a:spcPts val="600"/>
              </a:spcAft>
              <a:buFont typeface="Arial" panose="020B0604020202020204" pitchFamily="34" charset="0"/>
              <a:buChar char="•"/>
            </a:pPr>
            <a:endPar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1C069C83-4A56-1E01-06C0-00FE0AD13606}"/>
              </a:ext>
            </a:extLst>
          </p:cNvPr>
          <p:cNvSpPr txBox="1"/>
          <p:nvPr/>
        </p:nvSpPr>
        <p:spPr>
          <a:xfrm>
            <a:off x="1415746" y="1910480"/>
            <a:ext cx="4445308" cy="3616503"/>
          </a:xfrm>
          <a:prstGeom prst="rect">
            <a:avLst/>
          </a:prstGeom>
          <a:noFill/>
        </p:spPr>
        <p:txBody>
          <a:bodyPr wrap="square">
            <a:spAutoFit/>
          </a:bodyPr>
          <a:lstStyle/>
          <a:p>
            <a:pPr algn="just">
              <a:lnSpc>
                <a:spcPct val="114000"/>
              </a:lnSpc>
              <a:spcBef>
                <a:spcPts val="0"/>
              </a:spcBef>
              <a:spcAft>
                <a:spcPts val="600"/>
              </a:spcAft>
            </a:pP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Asociația pentru Dezvoltare Intracomunitată (ADI) ITI DD</a:t>
            </a:r>
          </a:p>
          <a:p>
            <a:pPr marL="285750" indent="-285750" algn="just">
              <a:spcBef>
                <a:spcPts val="0"/>
              </a:spcBef>
              <a:spcAft>
                <a:spcPts val="600"/>
              </a:spcAf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A fost constituit cu obiectivul de a coordona intervențiile finanțate prin acest mecanism</a:t>
            </a:r>
          </a:p>
          <a:p>
            <a:pPr marL="285750" indent="-285750" algn="just">
              <a:spcBef>
                <a:spcPts val="0"/>
              </a:spcBef>
              <a:spcAft>
                <a:spcPts val="600"/>
              </a:spcAft>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facilitează colaborarea și comunicarea mai multor actori implicați </a:t>
            </a:r>
          </a:p>
          <a:p>
            <a:pPr marL="285750" indent="-285750" algn="just">
              <a:spcBef>
                <a:spcPts val="0"/>
              </a:spcBef>
              <a:spcAft>
                <a:spcPts val="600"/>
              </a:spcAft>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urmărește măsura în care proiectele implementate contribuie la realizarea indicatorilor SIDDDD</a:t>
            </a:r>
          </a:p>
          <a:p>
            <a:pPr marL="285750" indent="-285750" algn="just">
              <a:spcBef>
                <a:spcPts val="0"/>
              </a:spcBef>
              <a:spcAft>
                <a:spcPts val="600"/>
              </a:spcAf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Eforturile asociației au determinat creșterea interesului actorilor locali pentru investiții în arealul ITI DD</a:t>
            </a:r>
          </a:p>
          <a:p>
            <a:pPr marL="285750" indent="-285750" algn="just">
              <a:spcBef>
                <a:spcPts val="0"/>
              </a:spcBef>
              <a:spcAft>
                <a:spcPts val="600"/>
              </a:spcAft>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Capaci</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tatea ADI este insuficientă având în vedere volummul mare de solicitări de sprijin din partea beneficiarilor</a:t>
            </a:r>
            <a:endPar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4000"/>
              </a:lnSpc>
              <a:spcBef>
                <a:spcPts val="0"/>
              </a:spcBef>
              <a:spcAft>
                <a:spcPts val="600"/>
              </a:spcAft>
              <a:buFont typeface="Arial" panose="020B0604020202020204" pitchFamily="34" charset="0"/>
              <a:buChar char="•"/>
            </a:pPr>
            <a:endPar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1719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C9E121-E1B7-93C2-5490-C3052EB4FE8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5F9C591A-0EA6-C2C0-EB83-F280D14786C5}"/>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AE180E7-3E5A-784D-8F33-CB74A0788F6F}"/>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8BA4493-F6A6-7B87-DEB1-9699703F3F9D}"/>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532130D-C1E2-2ADA-A34E-52B6CD3590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09A4B95-08BC-D28B-8114-3A54CD308BF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4" name="Subtitle 2">
            <a:extLst>
              <a:ext uri="{FF2B5EF4-FFF2-40B4-BE49-F238E27FC236}">
                <a16:creationId xmlns:a16="http://schemas.microsoft.com/office/drawing/2014/main" id="{F2577E65-4680-56F3-1D71-DB208C52FB60}"/>
              </a:ext>
            </a:extLst>
          </p:cNvPr>
          <p:cNvSpPr txBox="1">
            <a:spLocks/>
          </p:cNvSpPr>
          <p:nvPr/>
        </p:nvSpPr>
        <p:spPr>
          <a:xfrm>
            <a:off x="916414" y="1102419"/>
            <a:ext cx="10359170" cy="138474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600" b="1">
                <a:solidFill>
                  <a:srgbClr val="F36F23"/>
                </a:solidFill>
                <a:latin typeface="Calibri" panose="020F0502020204030204" pitchFamily="34" charset="0"/>
                <a:ea typeface="Calibri" panose="020F0502020204030204" pitchFamily="34" charset="0"/>
                <a:cs typeface="Calibri" panose="020F0502020204030204" pitchFamily="34" charset="0"/>
              </a:rPr>
              <a:t>Î.E. 5) </a:t>
            </a:r>
            <a:r>
              <a:rPr lang="ro-RO" sz="1600" b="1">
                <a:solidFill>
                  <a:srgbClr val="213F99"/>
                </a:solidFill>
                <a:latin typeface="Calibri" panose="020F0502020204030204" pitchFamily="34" charset="0"/>
                <a:ea typeface="Calibri" panose="020F0502020204030204" pitchFamily="34" charset="0"/>
                <a:cs typeface="Calibri" panose="020F0502020204030204" pitchFamily="34" charset="0"/>
              </a:rPr>
              <a:t>Este implementarea eficientă? Este adecvat sistemul de management al PRSE pentru nevoile specifice ale arealului ITI DD, în special în ceea ce privesc desfășurarea mecanismului de selectare a proiectelor, contractare, monitorizare și (dacă este cazul) procesare a cererilor de prefinanțare/ rambursare/ plata în cadrul acestei priorități/ obiectiv strategic? Ce măsuri ar trebui întreprinse de AM PR pentru a asigura o gestionare și implementare eficientă și eficace pe termen lung, inclusiv în ceea ce privește capacitatea de gestionare a structurilor implicate (AM ȘI ADI ITI)?</a:t>
            </a:r>
            <a:endParaRPr lang="ro-RO" sz="15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ACC2F912-C3DF-9703-3A4C-509D2A95D25F}"/>
              </a:ext>
            </a:extLst>
          </p:cNvPr>
          <p:cNvSpPr txBox="1"/>
          <p:nvPr/>
        </p:nvSpPr>
        <p:spPr>
          <a:xfrm>
            <a:off x="916414" y="2487168"/>
            <a:ext cx="4505706" cy="3408625"/>
          </a:xfrm>
          <a:prstGeom prst="rect">
            <a:avLst/>
          </a:prstGeom>
          <a:noFill/>
        </p:spPr>
        <p:txBody>
          <a:bodyPr wrap="square">
            <a:spAutoFit/>
          </a:bodyPr>
          <a:lstStyle/>
          <a:p>
            <a:pPr marR="0" lvl="0" algn="just" fontAlgn="base">
              <a:spcBef>
                <a:spcPts val="300"/>
              </a:spcBef>
              <a:spcAft>
                <a:spcPts val="300"/>
              </a:spcAft>
              <a:buClr>
                <a:srgbClr val="232323"/>
              </a:buClr>
              <a:buSzPts val="1000"/>
            </a:pPr>
            <a:r>
              <a:rPr lang="ro-RO" sz="1600" kern="0">
                <a:solidFill>
                  <a:srgbClr val="213F99"/>
                </a:solidFill>
                <a:latin typeface="Calibri" panose="020F0502020204030204" pitchFamily="34" charset="0"/>
                <a:ea typeface="Arial" panose="020B0604020202020204" pitchFamily="34" charset="0"/>
                <a:cs typeface="Arial" panose="020B0604020202020204" pitchFamily="34" charset="0"/>
              </a:rPr>
              <a:t>P</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rovocări</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ro-RO"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similare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proiectel</a:t>
            </a:r>
            <a:r>
              <a:rPr lang="ro-RO"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or</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non-ITI,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însă</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b="1"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amplificate</a:t>
            </a:r>
            <a:r>
              <a:rPr lang="en-GB" sz="1600" b="1"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de </a:t>
            </a:r>
            <a:r>
              <a:rPr lang="en-GB" sz="1600" b="1"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specificitățile</a:t>
            </a:r>
            <a:r>
              <a:rPr lang="en-GB" sz="1600" b="1"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regiunii</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endParaRPr lang="ro-RO"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endParaRPr>
          </a:p>
          <a:p>
            <a:pPr marR="0" lvl="0" algn="just" fontAlgn="base">
              <a:spcBef>
                <a:spcPts val="300"/>
              </a:spcBef>
              <a:spcAft>
                <a:spcPts val="300"/>
              </a:spcAft>
              <a:buClr>
                <a:srgbClr val="232323"/>
              </a:buClr>
              <a:buSzPts val="1000"/>
            </a:pPr>
            <a:r>
              <a:rPr lang="ro-RO" sz="1600" kern="0">
                <a:solidFill>
                  <a:srgbClr val="213F99"/>
                </a:solidFill>
                <a:latin typeface="Calibri" panose="020F0502020204030204" pitchFamily="34" charset="0"/>
                <a:ea typeface="Arial" panose="020B0604020202020204" pitchFamily="34" charset="0"/>
                <a:cs typeface="Arial" panose="020B0604020202020204" pitchFamily="34" charset="0"/>
              </a:rPr>
              <a:t>Î</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mbunătățiri</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față</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de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perioada</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de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programare</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anterioar</a:t>
            </a:r>
            <a:r>
              <a:rPr lang="ro-RO"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ă: </a:t>
            </a:r>
          </a:p>
          <a:p>
            <a:pPr marL="800100" lvl="1" indent="-342900" algn="just" fontAlgn="base">
              <a:buClr>
                <a:srgbClr val="232323"/>
              </a:buClr>
              <a:buSzPts val="1000"/>
              <a:buFont typeface="Arial" panose="020B0604020202020204" pitchFamily="34" charset="0"/>
              <a:buChar char="•"/>
            </a:pP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extinderea</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finanțării</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către</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mediul</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rural </a:t>
            </a:r>
            <a:endParaRPr lang="ro-RO"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endParaRPr>
          </a:p>
          <a:p>
            <a:pPr marL="800100" lvl="1" indent="-342900" algn="just" fontAlgn="base">
              <a:buClr>
                <a:srgbClr val="232323"/>
              </a:buClr>
              <a:buSzPts val="1000"/>
              <a:buFont typeface="Arial" panose="020B0604020202020204" pitchFamily="34" charset="0"/>
              <a:buChar char="•"/>
            </a:pPr>
            <a:r>
              <a:rPr lang="ro-RO" sz="1600" kern="0">
                <a:solidFill>
                  <a:srgbClr val="213F99"/>
                </a:solidFill>
                <a:latin typeface="Calibri" panose="020F0502020204030204" pitchFamily="34" charset="0"/>
                <a:ea typeface="Arial" panose="020B0604020202020204" pitchFamily="34" charset="0"/>
                <a:cs typeface="Arial" panose="020B0604020202020204" pitchFamily="34" charset="0"/>
              </a:rPr>
              <a:t>F</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onduri</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pentru</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investiții</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în</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zonele</a:t>
            </a:r>
            <a:r>
              <a:rPr lang="en-GB"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u="none" strike="noStrike" kern="0" spc="0" err="1">
                <a:solidFill>
                  <a:srgbClr val="213F99"/>
                </a:solidFill>
                <a:effectLst/>
                <a:latin typeface="Calibri" panose="020F0502020204030204" pitchFamily="34" charset="0"/>
                <a:ea typeface="Arial" panose="020B0604020202020204" pitchFamily="34" charset="0"/>
                <a:cs typeface="Arial" panose="020B0604020202020204" pitchFamily="34" charset="0"/>
              </a:rPr>
              <a:t>umede</a:t>
            </a:r>
            <a:endParaRPr lang="ro-RO"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endParaRPr>
          </a:p>
          <a:p>
            <a:pPr algn="just" fontAlgn="base">
              <a:buClr>
                <a:srgbClr val="232323"/>
              </a:buClr>
              <a:buSzPts val="1000"/>
            </a:pPr>
            <a:r>
              <a:rPr lang="ro-RO" sz="1600" kern="0">
                <a:solidFill>
                  <a:srgbClr val="213F99"/>
                </a:solidFill>
                <a:latin typeface="Calibri" panose="020F0502020204030204" pitchFamily="34" charset="0"/>
                <a:ea typeface="Arial" panose="020B0604020202020204" pitchFamily="34" charset="0"/>
                <a:cs typeface="Arial" panose="020B0604020202020204" pitchFamily="34" charset="0"/>
              </a:rPr>
              <a:t>Capacitate administrativă redusă în rândul beneficiarilor: </a:t>
            </a:r>
          </a:p>
          <a:p>
            <a:pPr marL="742950" lvl="1" indent="-285750" algn="just" fontAlgn="base">
              <a:buClr>
                <a:srgbClr val="232323"/>
              </a:buClr>
              <a:buSzPts val="1000"/>
              <a:buFont typeface="Arial" panose="020B0604020202020204" pitchFamily="34" charset="0"/>
              <a:buChar char="•"/>
            </a:pPr>
            <a:r>
              <a:rPr lang="ro-RO"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rPr>
              <a:t>Lipsa personalului specializat</a:t>
            </a:r>
          </a:p>
          <a:p>
            <a:pPr marL="742950" lvl="1" indent="-285750" algn="just" fontAlgn="base">
              <a:buClr>
                <a:srgbClr val="232323"/>
              </a:buClr>
              <a:buSzPts val="1000"/>
              <a:buFont typeface="Arial" panose="020B0604020202020204" pitchFamily="34" charset="0"/>
              <a:buChar char="•"/>
            </a:pPr>
            <a:r>
              <a:rPr lang="ro-RO" sz="1600" kern="0">
                <a:solidFill>
                  <a:srgbClr val="213F99"/>
                </a:solidFill>
                <a:latin typeface="Calibri" panose="020F0502020204030204" pitchFamily="34" charset="0"/>
                <a:ea typeface="Arial" panose="020B0604020202020204" pitchFamily="34" charset="0"/>
                <a:cs typeface="Arial" panose="020B0604020202020204" pitchFamily="34" charset="0"/>
              </a:rPr>
              <a:t>Externalizarea serviciilor favorizează principiul prețului cel mai mic-piața serviciilor de consultanță nu este consolidată</a:t>
            </a:r>
            <a:endParaRPr lang="ro-RO" sz="1600" u="none" strike="noStrike" kern="0" spc="0">
              <a:solidFill>
                <a:srgbClr val="213F99"/>
              </a:solidFill>
              <a:effectLst/>
              <a:latin typeface="Calibri" panose="020F0502020204030204" pitchFamily="34" charset="0"/>
              <a:ea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1D1F3AD6-8ED5-FE00-105C-B4B489828DF7}"/>
              </a:ext>
            </a:extLst>
          </p:cNvPr>
          <p:cNvSpPr txBox="1"/>
          <p:nvPr/>
        </p:nvSpPr>
        <p:spPr>
          <a:xfrm>
            <a:off x="6554408" y="2615819"/>
            <a:ext cx="4505706" cy="2785378"/>
          </a:xfrm>
          <a:prstGeom prst="rect">
            <a:avLst/>
          </a:prstGeom>
          <a:noFill/>
        </p:spPr>
        <p:txBody>
          <a:bodyPr wrap="square">
            <a:spAutoFit/>
          </a:bodyPr>
          <a:lstStyle/>
          <a:p>
            <a:pPr marR="0" lvl="0" algn="just" fontAlgn="base">
              <a:spcBef>
                <a:spcPts val="300"/>
              </a:spcBef>
              <a:spcAft>
                <a:spcPts val="300"/>
              </a:spcAft>
              <a:buClr>
                <a:srgbClr val="232323"/>
              </a:buClr>
              <a:buSzPts val="1000"/>
            </a:pPr>
            <a:r>
              <a:rPr lang="ro-RO" sz="1600" b="1" kern="0">
                <a:solidFill>
                  <a:srgbClr val="213F99"/>
                </a:solidFill>
                <a:latin typeface="Calibri" panose="020F0502020204030204" pitchFamily="34" charset="0"/>
                <a:ea typeface="Arial" panose="020B0604020202020204" pitchFamily="34" charset="0"/>
                <a:cs typeface="Arial" panose="020B0604020202020204" pitchFamily="34" charset="0"/>
              </a:rPr>
              <a:t>Schimbarea aministrațiilor locale</a:t>
            </a:r>
            <a:r>
              <a:rPr lang="ro-RO" sz="1600" kern="0">
                <a:solidFill>
                  <a:srgbClr val="213F99"/>
                </a:solidFill>
                <a:latin typeface="Calibri" panose="020F0502020204030204" pitchFamily="34" charset="0"/>
                <a:ea typeface="Arial" panose="020B0604020202020204" pitchFamily="34" charset="0"/>
                <a:cs typeface="Arial" panose="020B0604020202020204" pitchFamily="34" charset="0"/>
              </a:rPr>
              <a:t>, ca urmare a desfășurării alegerilor, poate genera blocaje administrative, întrucât echipele noi au nevoie de timp pentru a înțelege procesele și prioritățile de finanțare.</a:t>
            </a:r>
          </a:p>
          <a:p>
            <a:pPr marR="0" lvl="0" algn="just" fontAlgn="base">
              <a:spcBef>
                <a:spcPts val="300"/>
              </a:spcBef>
              <a:spcAft>
                <a:spcPts val="300"/>
              </a:spcAft>
              <a:buClr>
                <a:srgbClr val="232323"/>
              </a:buClr>
              <a:buSzPts val="1000"/>
            </a:pPr>
            <a:r>
              <a:rPr lang="ro-RO" sz="1600" kern="0">
                <a:solidFill>
                  <a:srgbClr val="213F99"/>
                </a:solidFill>
                <a:latin typeface="Calibri" panose="020F0502020204030204" pitchFamily="34" charset="0"/>
                <a:ea typeface="Arial" panose="020B0604020202020204" pitchFamily="34" charset="0"/>
                <a:cs typeface="Arial" panose="020B0604020202020204" pitchFamily="34" charset="0"/>
              </a:rPr>
              <a:t>Măsuri necesare: </a:t>
            </a:r>
          </a:p>
          <a:p>
            <a:pPr marL="285750" marR="0" lvl="0" indent="-285750" algn="just" fontAlgn="base">
              <a:spcBef>
                <a:spcPts val="300"/>
              </a:spcBef>
              <a:spcAft>
                <a:spcPts val="300"/>
              </a:spcAft>
              <a:buClr>
                <a:srgbClr val="232323"/>
              </a:buClr>
              <a:buSzPts val="1000"/>
              <a:buFont typeface="Arial" panose="020B0604020202020204" pitchFamily="34" charset="0"/>
              <a:buChar char="•"/>
            </a:pPr>
            <a:r>
              <a:rPr lang="ro-RO" sz="1600" kern="0">
                <a:solidFill>
                  <a:srgbClr val="213F99"/>
                </a:solidFill>
                <a:latin typeface="Calibri" panose="020F0502020204030204" pitchFamily="34" charset="0"/>
                <a:ea typeface="Arial" panose="020B0604020202020204" pitchFamily="34" charset="0"/>
                <a:cs typeface="Arial" panose="020B0604020202020204" pitchFamily="34" charset="0"/>
              </a:rPr>
              <a:t>Creșterea sprijinului pentru beneficiari prin sesiuni de instruire și asistență tehnică personalizată</a:t>
            </a:r>
          </a:p>
          <a:p>
            <a:pPr marL="285750" marR="0" lvl="0" indent="-285750" algn="just" fontAlgn="base">
              <a:spcBef>
                <a:spcPts val="300"/>
              </a:spcBef>
              <a:spcAft>
                <a:spcPts val="300"/>
              </a:spcAft>
              <a:buClr>
                <a:srgbClr val="232323"/>
              </a:buClr>
              <a:buSzPts val="1000"/>
              <a:buFont typeface="Arial" panose="020B0604020202020204" pitchFamily="34" charset="0"/>
              <a:buChar char="•"/>
            </a:pPr>
            <a:endParaRPr lang="ro-RO" sz="1600" kern="0">
              <a:solidFill>
                <a:srgbClr val="213F99"/>
              </a:solidFill>
              <a:latin typeface="Calibri" panose="020F050202020403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8466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64408-34DA-F31A-F267-37A781D99353}"/>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62A544D-1602-4F92-F48F-3CFEF0B30AF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5E8EC43-D143-BB13-BFC2-4F5E56D6ADF7}"/>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96BB4E4-EC45-C804-4FF5-9A8516EDF618}"/>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5127DC45-571B-5A3D-9F64-6D0C9D4C2C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9760A662-C526-7960-BE08-4EDF1FCCE56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983A65AD-B468-2539-4C11-4B3152CE3FE4}"/>
              </a:ext>
            </a:extLst>
          </p:cNvPr>
          <p:cNvSpPr txBox="1"/>
          <p:nvPr/>
        </p:nvSpPr>
        <p:spPr>
          <a:xfrm>
            <a:off x="554637" y="1130241"/>
            <a:ext cx="6701146" cy="369332"/>
          </a:xfrm>
          <a:prstGeom prst="rect">
            <a:avLst/>
          </a:prstGeom>
          <a:noFill/>
        </p:spPr>
        <p:txBody>
          <a:bodyPr wrap="square" rtlCol="0">
            <a:spAutoFit/>
          </a:bodyPr>
          <a:lstStyle/>
          <a:p>
            <a:pPr marL="0" marR="0" algn="just">
              <a:spcBef>
                <a:spcPts val="600"/>
              </a:spcBef>
              <a:spcAft>
                <a:spcPts val="600"/>
              </a:spcAft>
            </a:pPr>
            <a:r>
              <a:rPr lang="ro-RO" b="1">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166AF05F-E2E7-4FEE-94A7-643FE0A8CC62}"/>
              </a:ext>
            </a:extLst>
          </p:cNvPr>
          <p:cNvSpPr txBox="1">
            <a:spLocks/>
          </p:cNvSpPr>
          <p:nvPr/>
        </p:nvSpPr>
        <p:spPr>
          <a:xfrm>
            <a:off x="623463" y="1499573"/>
            <a:ext cx="11440718" cy="6591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a:solidFill>
                  <a:srgbClr val="F36F23"/>
                </a:solidFill>
                <a:latin typeface="Calibri" panose="020F0502020204030204" pitchFamily="34" charset="0"/>
                <a:ea typeface="Calibri" panose="020F0502020204030204" pitchFamily="34" charset="0"/>
                <a:cs typeface="Calibri" panose="020F0502020204030204" pitchFamily="34" charset="0"/>
              </a:rPr>
              <a:t>Î.E. 4) </a:t>
            </a:r>
            <a:r>
              <a:rPr lang="ro-RO" sz="1600" b="1">
                <a:solidFill>
                  <a:srgbClr val="213F99"/>
                </a:solidFill>
                <a:effectLst/>
                <a:latin typeface="Calibri" panose="020F0502020204030204" pitchFamily="34" charset="0"/>
                <a:ea typeface="Calibri" panose="020F0502020204030204" pitchFamily="34" charset="0"/>
              </a:rPr>
              <a:t>Care sunt principalele îmbunătățiri care trebuie aduse procesului de implementare a programului pentru a se îmbunătăți calitatea acestuia pentru ITI DD? </a:t>
            </a:r>
            <a:endParaRPr lang="ro-RO" sz="15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F3CD26A8-8417-AD5D-1FF3-536C71442C0C}"/>
              </a:ext>
            </a:extLst>
          </p:cNvPr>
          <p:cNvSpPr txBox="1"/>
          <p:nvPr/>
        </p:nvSpPr>
        <p:spPr>
          <a:xfrm>
            <a:off x="685211" y="2672609"/>
            <a:ext cx="10924794" cy="2308324"/>
          </a:xfrm>
          <a:prstGeom prst="rect">
            <a:avLst/>
          </a:prstGeom>
          <a:noFill/>
        </p:spPr>
        <p:txBody>
          <a:bodyPr wrap="square">
            <a:spAutoFit/>
          </a:bodyPr>
          <a:lstStyle/>
          <a:p>
            <a:pPr marL="285750" indent="-285750">
              <a:buFont typeface="Arial" panose="020B0604020202020204" pitchFamily="34" charset="0"/>
              <a:buChar char="•"/>
            </a:pP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Consolidarea</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capacității</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beneficiarilor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sesiuni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instruire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frecvente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sprijin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personalizat</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Accelerarea</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lansării</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majore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optimizarea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numărului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evaluatori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sau</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externalizare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Reducerea</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întârzierilor</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termene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realiste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clarificarea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cerințelor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tehnice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faza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aprobare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Introducerea</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clauze</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contractuale</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stricte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privind</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respectarea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graficului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aplicarea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penalități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nejustificate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ro-RO"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endParaRPr lang="en-US" sz="160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Rezultatul</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așteptat</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o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gestionare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mai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eficientă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adaptată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specificului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teritoriului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ITI Delta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Dunării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426502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E8907-8A4E-A1FB-5883-1F339273E124}"/>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1364DE1-4B78-6539-EB73-CCCD740CC1D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9BC8C33-060D-37B2-6385-51D913D9D5B0}"/>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5194A6D-CE67-ECD0-7D88-E82CB67116D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4F1F703-F925-4B02-1B94-8A2D0FED4E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50846B9-CEC8-B4EB-3A39-7BD7F4F29FB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A5FA76F-D14D-365C-F58B-40D693D0A975}"/>
              </a:ext>
            </a:extLst>
          </p:cNvPr>
          <p:cNvSpPr txBox="1"/>
          <p:nvPr/>
        </p:nvSpPr>
        <p:spPr>
          <a:xfrm>
            <a:off x="779207" y="991132"/>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Concluzii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7" name="TextBox 6">
            <a:extLst>
              <a:ext uri="{FF2B5EF4-FFF2-40B4-BE49-F238E27FC236}">
                <a16:creationId xmlns:a16="http://schemas.microsoft.com/office/drawing/2014/main" id="{2D0842AE-4983-DEA6-AB56-35026D32B05C}"/>
              </a:ext>
            </a:extLst>
          </p:cNvPr>
          <p:cNvSpPr txBox="1"/>
          <p:nvPr/>
        </p:nvSpPr>
        <p:spPr>
          <a:xfrm>
            <a:off x="195728" y="2092746"/>
            <a:ext cx="2978212" cy="3539430"/>
          </a:xfrm>
          <a:prstGeom prst="rect">
            <a:avLst/>
          </a:prstGeom>
          <a:noFill/>
        </p:spPr>
        <p:txBody>
          <a:bodyPr wrap="square">
            <a:spAutoFit/>
          </a:bodyPr>
          <a:lstStyle/>
          <a:p>
            <a:pPr>
              <a:buNone/>
            </a:pP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Relevanța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alinierea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strategică</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PRSE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ITI Delta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Dunării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sunt bine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aliniate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teritoriale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identificate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Strategia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Integrată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Durabilă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Deltei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Dunării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(SIDDDD), care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rămân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actuale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neschimbate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Domeniile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precum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mobilitatea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durabilă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protecția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mediului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conectivitatea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sunt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corect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vizate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p:txBody>
      </p:sp>
      <p:sp>
        <p:nvSpPr>
          <p:cNvPr id="8" name="TextBox 7">
            <a:extLst>
              <a:ext uri="{FF2B5EF4-FFF2-40B4-BE49-F238E27FC236}">
                <a16:creationId xmlns:a16="http://schemas.microsoft.com/office/drawing/2014/main" id="{DD2A4849-E654-DB11-2B5E-CF9234AA1459}"/>
              </a:ext>
            </a:extLst>
          </p:cNvPr>
          <p:cNvSpPr txBox="1"/>
          <p:nvPr/>
        </p:nvSpPr>
        <p:spPr>
          <a:xfrm>
            <a:off x="1134862" y="1733015"/>
            <a:ext cx="409513" cy="369332"/>
          </a:xfrm>
          <a:prstGeom prst="rect">
            <a:avLst/>
          </a:prstGeom>
          <a:noFill/>
        </p:spPr>
        <p:txBody>
          <a:bodyPr wrap="square" rtlCol="0">
            <a:spAutoFit/>
          </a:bodyPr>
          <a:lstStyle/>
          <a:p>
            <a:pPr marL="0" marR="0" algn="just">
              <a:spcBef>
                <a:spcPts val="600"/>
              </a:spcBef>
              <a:spcAft>
                <a:spcPts val="600"/>
              </a:spcAft>
            </a:pPr>
            <a:r>
              <a:rPr lang="en-US" b="1" dirty="0">
                <a:solidFill>
                  <a:srgbClr val="F36F23"/>
                </a:solidFill>
                <a:latin typeface="Calibri" panose="020F0502020204030204" pitchFamily="34" charset="0"/>
                <a:ea typeface="Calibri" panose="020F0502020204030204" pitchFamily="34" charset="0"/>
                <a:cs typeface="Arial" panose="020B0604020202020204" pitchFamily="34" charset="0"/>
              </a:rPr>
              <a:t>1</a:t>
            </a: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TextBox 9">
            <a:extLst>
              <a:ext uri="{FF2B5EF4-FFF2-40B4-BE49-F238E27FC236}">
                <a16:creationId xmlns:a16="http://schemas.microsoft.com/office/drawing/2014/main" id="{4839EF34-6854-28D1-E875-B4BA2DEEE357}"/>
              </a:ext>
            </a:extLst>
          </p:cNvPr>
          <p:cNvSpPr txBox="1"/>
          <p:nvPr/>
        </p:nvSpPr>
        <p:spPr>
          <a:xfrm>
            <a:off x="6249283" y="1733015"/>
            <a:ext cx="409513" cy="369332"/>
          </a:xfrm>
          <a:prstGeom prst="rect">
            <a:avLst/>
          </a:prstGeom>
          <a:noFill/>
        </p:spPr>
        <p:txBody>
          <a:bodyPr wrap="square" rtlCol="0">
            <a:spAutoFit/>
          </a:bodyPr>
          <a:lstStyle/>
          <a:p>
            <a:pPr marL="0" marR="0" algn="just">
              <a:spcBef>
                <a:spcPts val="600"/>
              </a:spcBef>
              <a:spcAft>
                <a:spcPts val="600"/>
              </a:spcAft>
            </a:pPr>
            <a:r>
              <a:rPr lang="en-US" b="1" dirty="0">
                <a:solidFill>
                  <a:srgbClr val="F36F23"/>
                </a:solidFill>
                <a:latin typeface="Calibri" panose="020F0502020204030204" pitchFamily="34" charset="0"/>
                <a:ea typeface="Calibri" panose="020F0502020204030204" pitchFamily="34" charset="0"/>
                <a:cs typeface="Arial" panose="020B0604020202020204" pitchFamily="34" charset="0"/>
              </a:rPr>
              <a:t>2</a:t>
            </a:r>
            <a:r>
              <a:rPr lang="ro-RO" b="1" dirty="0">
                <a:solidFill>
                  <a:srgbClr val="F36F23"/>
                </a:solidFill>
                <a:latin typeface="Calibri" panose="020F0502020204030204" pitchFamily="34" charset="0"/>
                <a:ea typeface="Calibri" panose="020F0502020204030204" pitchFamily="34" charset="0"/>
                <a:cs typeface="Arial" panose="020B0604020202020204" pitchFamily="34" charset="0"/>
              </a:rPr>
              <a:t> </a:t>
            </a:r>
            <a:endParaRPr lang="en-US"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1" name="TextBox 10">
            <a:extLst>
              <a:ext uri="{FF2B5EF4-FFF2-40B4-BE49-F238E27FC236}">
                <a16:creationId xmlns:a16="http://schemas.microsoft.com/office/drawing/2014/main" id="{73529062-D6AA-B92D-3FDE-F3B04E20559B}"/>
              </a:ext>
            </a:extLst>
          </p:cNvPr>
          <p:cNvSpPr txBox="1"/>
          <p:nvPr/>
        </p:nvSpPr>
        <p:spPr>
          <a:xfrm>
            <a:off x="10524005" y="1723414"/>
            <a:ext cx="409513" cy="369332"/>
          </a:xfrm>
          <a:prstGeom prst="rect">
            <a:avLst/>
          </a:prstGeom>
          <a:noFill/>
        </p:spPr>
        <p:txBody>
          <a:bodyPr wrap="square" rtlCol="0">
            <a:spAutoFit/>
          </a:bodyPr>
          <a:lstStyle/>
          <a:p>
            <a:pPr marL="0" marR="0" algn="just">
              <a:spcBef>
                <a:spcPts val="600"/>
              </a:spcBef>
              <a:spcAft>
                <a:spcPts val="600"/>
              </a:spcAft>
            </a:pPr>
            <a:r>
              <a:rPr lang="en-US" b="1" dirty="0">
                <a:solidFill>
                  <a:srgbClr val="F36F23"/>
                </a:solidFill>
                <a:latin typeface="Calibri" panose="020F0502020204030204" pitchFamily="34" charset="0"/>
                <a:ea typeface="Calibri" panose="020F0502020204030204" pitchFamily="34" charset="0"/>
                <a:cs typeface="Arial" panose="020B0604020202020204" pitchFamily="34" charset="0"/>
              </a:rPr>
              <a:t>3</a:t>
            </a:r>
            <a:r>
              <a:rPr lang="ro-RO" b="1" dirty="0">
                <a:solidFill>
                  <a:srgbClr val="F36F23"/>
                </a:solidFill>
                <a:latin typeface="Calibri" panose="020F0502020204030204" pitchFamily="34" charset="0"/>
                <a:ea typeface="Calibri" panose="020F0502020204030204" pitchFamily="34" charset="0"/>
                <a:cs typeface="Arial" panose="020B0604020202020204" pitchFamily="34" charset="0"/>
              </a:rPr>
              <a:t> </a:t>
            </a:r>
            <a:endParaRPr lang="en-US"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TextBox 13">
            <a:extLst>
              <a:ext uri="{FF2B5EF4-FFF2-40B4-BE49-F238E27FC236}">
                <a16:creationId xmlns:a16="http://schemas.microsoft.com/office/drawing/2014/main" id="{EB2B458B-6CF3-278B-A3A5-BED0810398A3}"/>
              </a:ext>
            </a:extLst>
          </p:cNvPr>
          <p:cNvSpPr txBox="1"/>
          <p:nvPr/>
        </p:nvSpPr>
        <p:spPr>
          <a:xfrm>
            <a:off x="4642195" y="2091516"/>
            <a:ext cx="3623687" cy="3046988"/>
          </a:xfrm>
          <a:prstGeom prst="rect">
            <a:avLst/>
          </a:prstGeom>
          <a:noFill/>
        </p:spPr>
        <p:txBody>
          <a:bodyPr wrap="square">
            <a:spAutoFit/>
          </a:bodyPr>
          <a:lstStyle/>
          <a:p>
            <a:pPr>
              <a:buNone/>
            </a:pP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fost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relevante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domeniul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transportului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ecologic,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urbane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serviciilor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publice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S-au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inițiative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promițătoare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mobilitatea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urbană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multimodală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special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Tulcea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Isaccea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Interesul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ridicat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reflectat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suprasubscrierea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apelurilor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dedicate ITI.</a:t>
            </a:r>
          </a:p>
        </p:txBody>
      </p:sp>
      <p:sp>
        <p:nvSpPr>
          <p:cNvPr id="16" name="TextBox 15">
            <a:extLst>
              <a:ext uri="{FF2B5EF4-FFF2-40B4-BE49-F238E27FC236}">
                <a16:creationId xmlns:a16="http://schemas.microsoft.com/office/drawing/2014/main" id="{B9608A7C-D5A4-A869-D861-A199E89DDB37}"/>
              </a:ext>
            </a:extLst>
          </p:cNvPr>
          <p:cNvSpPr txBox="1"/>
          <p:nvPr/>
        </p:nvSpPr>
        <p:spPr>
          <a:xfrm>
            <a:off x="8765286" y="2102347"/>
            <a:ext cx="3313938" cy="3785652"/>
          </a:xfrm>
          <a:prstGeom prst="rect">
            <a:avLst/>
          </a:prstGeom>
          <a:noFill/>
        </p:spPr>
        <p:txBody>
          <a:bodyPr wrap="square">
            <a:spAutoFit/>
          </a:bodyPr>
          <a:lstStyle/>
          <a:p>
            <a:pPr>
              <a:buNone/>
            </a:pP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Provocări</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majore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Ritmul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lent,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afectat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a:t>
            </a:r>
          </a:p>
          <a:p>
            <a:pPr marL="742950" lvl="1"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lansarea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apelurilor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achiziții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742950" lvl="1" indent="-285750">
              <a:buFont typeface="Arial" panose="020B0604020202020204" pitchFamily="34" charset="0"/>
              <a:buChar char="•"/>
            </a:pP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capacitate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administrativă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redusă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ADI ITI DD;</a:t>
            </a:r>
          </a:p>
          <a:p>
            <a:pPr marL="742950" lvl="1"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fonduri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disponibile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mai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mici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față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exercițiul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anterior;</a:t>
            </a:r>
          </a:p>
          <a:p>
            <a:pPr marL="742950" lvl="1" indent="-285750">
              <a:buFont typeface="Arial" panose="020B0604020202020204" pitchFamily="34" charset="0"/>
              <a:buChar char="•"/>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blocaje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etapizate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evaluatorilor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specializați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668252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EE0CF-D8D2-5088-E3C6-BEC664DB4DC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EE71CB0-5F94-C1A0-2335-60ED5783B46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FC9ACCB3-68CC-916B-7757-3907FF7881AE}"/>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6369C66-2B97-994C-4DCE-33D561916B1F}"/>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8C8043C-F2AF-336E-C595-CBD0DD4A58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6F3736CD-EF15-2EC9-91A8-21F2C1BD5B7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68A75ABE-FFBB-51B5-C811-F6F09E3E766C}"/>
              </a:ext>
            </a:extLst>
          </p:cNvPr>
          <p:cNvSpPr txBox="1"/>
          <p:nvPr/>
        </p:nvSpPr>
        <p:spPr>
          <a:xfrm>
            <a:off x="688258" y="1070531"/>
            <a:ext cx="6701146" cy="369332"/>
          </a:xfrm>
          <a:prstGeom prst="rect">
            <a:avLst/>
          </a:prstGeom>
          <a:noFill/>
        </p:spPr>
        <p:txBody>
          <a:bodyPr wrap="square" rtlCol="0">
            <a:spAutoFit/>
          </a:bodyPr>
          <a:lstStyle/>
          <a:p>
            <a:pPr marL="0" marR="0" algn="just">
              <a:spcBef>
                <a:spcPts val="600"/>
              </a:spcBef>
              <a:spcAft>
                <a:spcPts val="600"/>
              </a:spcAft>
            </a:pPr>
            <a:r>
              <a:rPr lang="ro-RO" b="1">
                <a:solidFill>
                  <a:srgbClr val="213F99"/>
                </a:solidFill>
                <a:latin typeface="Calibri" panose="020F0502020204030204" pitchFamily="34" charset="0"/>
                <a:ea typeface="Calibri" panose="020F0502020204030204" pitchFamily="34" charset="0"/>
                <a:cs typeface="Arial" panose="020B0604020202020204" pitchFamily="34" charset="0"/>
              </a:rPr>
              <a:t>Recomandări</a:t>
            </a:r>
            <a:endParaRPr lang="en-US" sz="1800" b="1">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2" name="Rectangle 1">
            <a:extLst>
              <a:ext uri="{FF2B5EF4-FFF2-40B4-BE49-F238E27FC236}">
                <a16:creationId xmlns:a16="http://schemas.microsoft.com/office/drawing/2014/main" id="{777627CB-7860-4D08-95A5-03C971B917A2}"/>
              </a:ext>
            </a:extLst>
          </p:cNvPr>
          <p:cNvSpPr>
            <a:spLocks noChangeArrowheads="1"/>
          </p:cNvSpPr>
          <p:nvPr/>
        </p:nvSpPr>
        <p:spPr bwMode="auto">
          <a:xfrm>
            <a:off x="3956598" y="4002642"/>
            <a:ext cx="2596292"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US" altLang="en-US" sz="1600" dirty="0" err="1">
                <a:solidFill>
                  <a:srgbClr val="213F99"/>
                </a:solidFill>
                <a:latin typeface="Arial"/>
                <a:cs typeface="Arial"/>
              </a:rPr>
              <a:t>Valorificarea</a:t>
            </a:r>
            <a:r>
              <a:rPr lang="en-US" altLang="en-US" sz="1600" dirty="0">
                <a:solidFill>
                  <a:srgbClr val="213F99"/>
                </a:solidFill>
                <a:latin typeface="Arial"/>
                <a:cs typeface="Arial"/>
              </a:rPr>
              <a:t> </a:t>
            </a:r>
            <a:r>
              <a:rPr lang="en-US" altLang="en-US" sz="1600" dirty="0" err="1">
                <a:solidFill>
                  <a:srgbClr val="213F99"/>
                </a:solidFill>
                <a:latin typeface="Arial"/>
                <a:cs typeface="Arial"/>
              </a:rPr>
              <a:t>oportunităților</a:t>
            </a:r>
            <a:r>
              <a:rPr lang="en-US" altLang="en-US" sz="1600" dirty="0">
                <a:solidFill>
                  <a:srgbClr val="213F99"/>
                </a:solidFill>
                <a:latin typeface="Arial"/>
                <a:cs typeface="Arial"/>
              </a:rPr>
              <a:t> </a:t>
            </a:r>
            <a:r>
              <a:rPr lang="en-US" altLang="en-US" sz="1600" dirty="0" err="1">
                <a:solidFill>
                  <a:srgbClr val="213F99"/>
                </a:solidFill>
                <a:latin typeface="Arial"/>
                <a:cs typeface="Arial"/>
              </a:rPr>
              <a:t>oferite</a:t>
            </a:r>
            <a:r>
              <a:rPr lang="en-US" altLang="en-US" sz="1600" dirty="0">
                <a:solidFill>
                  <a:srgbClr val="213F99"/>
                </a:solidFill>
                <a:latin typeface="Arial"/>
                <a:cs typeface="Arial"/>
              </a:rPr>
              <a:t> de </a:t>
            </a:r>
            <a:r>
              <a:rPr lang="en-US" altLang="en-US" sz="1600" dirty="0" err="1">
                <a:solidFill>
                  <a:srgbClr val="213F99"/>
                </a:solidFill>
                <a:latin typeface="Arial"/>
                <a:cs typeface="Arial"/>
              </a:rPr>
              <a:t>intervențiile</a:t>
            </a:r>
            <a:r>
              <a:rPr lang="en-US" altLang="en-US" sz="1600" dirty="0">
                <a:solidFill>
                  <a:srgbClr val="213F99"/>
                </a:solidFill>
                <a:latin typeface="Arial"/>
                <a:cs typeface="Arial"/>
              </a:rPr>
              <a:t> </a:t>
            </a:r>
            <a:r>
              <a:rPr lang="en-US" altLang="en-US" sz="1600" dirty="0" err="1">
                <a:solidFill>
                  <a:srgbClr val="213F99"/>
                </a:solidFill>
                <a:latin typeface="Arial"/>
                <a:cs typeface="Arial"/>
              </a:rPr>
              <a:t>relevante</a:t>
            </a:r>
            <a:r>
              <a:rPr lang="en-US" altLang="en-US" sz="1600" dirty="0">
                <a:solidFill>
                  <a:srgbClr val="213F99"/>
                </a:solidFill>
                <a:latin typeface="Arial"/>
                <a:cs typeface="Arial"/>
              </a:rPr>
              <a:t> STEP</a:t>
            </a:r>
            <a:endParaRPr lang="en-US" altLang="en-US" sz="1600" b="0" i="0" u="none" strike="noStrike" cap="none" normalizeH="0" baseline="0" dirty="0">
              <a:ln>
                <a:noFill/>
              </a:ln>
              <a:solidFill>
                <a:srgbClr val="213F99"/>
              </a:solidFill>
              <a:effectLst/>
              <a:latin typeface="Arial" panose="020B0604020202020204" pitchFamily="34" charset="0"/>
              <a:cs typeface="Arial"/>
            </a:endParaRPr>
          </a:p>
        </p:txBody>
      </p:sp>
      <p:sp>
        <p:nvSpPr>
          <p:cNvPr id="8" name="TextBox 7">
            <a:extLst>
              <a:ext uri="{FF2B5EF4-FFF2-40B4-BE49-F238E27FC236}">
                <a16:creationId xmlns:a16="http://schemas.microsoft.com/office/drawing/2014/main" id="{E148E6D5-ED4E-278A-38F3-47950A3113D7}"/>
              </a:ext>
            </a:extLst>
          </p:cNvPr>
          <p:cNvSpPr txBox="1"/>
          <p:nvPr/>
        </p:nvSpPr>
        <p:spPr>
          <a:xfrm>
            <a:off x="489475" y="1996339"/>
            <a:ext cx="2217150" cy="338554"/>
          </a:xfrm>
          <a:prstGeom prst="rect">
            <a:avLst/>
          </a:prstGeom>
          <a:noFill/>
        </p:spPr>
        <p:txBody>
          <a:bodyPr wrap="square">
            <a:spAutoFit/>
          </a:bodyPr>
          <a:lstStyle/>
          <a:p>
            <a:pPr marR="0" lvl="0" algn="l" defTabSz="914400" rtl="0" eaLnBrk="0" fontAlgn="base" latinLnBrk="0" hangingPunct="0">
              <a:lnSpc>
                <a:spcPct val="100000"/>
              </a:lnSpc>
              <a:spcBef>
                <a:spcPct val="0"/>
              </a:spcBef>
              <a:spcAft>
                <a:spcPct val="0"/>
              </a:spcAft>
              <a:buClrTx/>
              <a:buSzTx/>
              <a:tabLst/>
            </a:pPr>
            <a:endParaRPr kumimoji="0" lang="en-US" altLang="en-US" sz="1600" b="0" i="0" u="none" strike="noStrike" cap="none" normalizeH="0" baseline="0" dirty="0">
              <a:ln>
                <a:noFill/>
              </a:ln>
              <a:solidFill>
                <a:srgbClr val="213F99"/>
              </a:solidFill>
              <a:effectLst/>
              <a:latin typeface="Arial" panose="020B0604020202020204" pitchFamily="34" charset="0"/>
            </a:endParaRPr>
          </a:p>
        </p:txBody>
      </p:sp>
      <p:sp>
        <p:nvSpPr>
          <p:cNvPr id="11" name="TextBox 10">
            <a:extLst>
              <a:ext uri="{FF2B5EF4-FFF2-40B4-BE49-F238E27FC236}">
                <a16:creationId xmlns:a16="http://schemas.microsoft.com/office/drawing/2014/main" id="{5C22F71E-5382-92D4-6188-486B79B1F5A1}"/>
              </a:ext>
            </a:extLst>
          </p:cNvPr>
          <p:cNvSpPr txBox="1"/>
          <p:nvPr/>
        </p:nvSpPr>
        <p:spPr>
          <a:xfrm>
            <a:off x="964010" y="4002353"/>
            <a:ext cx="2693570" cy="1077218"/>
          </a:xfrm>
          <a:prstGeom prst="rect">
            <a:avLst/>
          </a:prstGeom>
          <a:noFill/>
        </p:spPr>
        <p:txBody>
          <a:bodyPr wrap="square" lIns="91440" tIns="45720" rIns="91440" bIns="45720" anchor="t">
            <a:spAutoFit/>
          </a:bodyPr>
          <a:lstStyle/>
          <a:p>
            <a:r>
              <a:rPr lang="en-US" sz="1600" dirty="0" err="1">
                <a:solidFill>
                  <a:srgbClr val="213F99"/>
                </a:solidFill>
                <a:latin typeface="Calibri"/>
                <a:ea typeface="Calibri"/>
                <a:cs typeface="Calibri"/>
              </a:rPr>
              <a:t>Crearea</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unui</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corp</a:t>
            </a:r>
            <a:r>
              <a:rPr lang="en-US" sz="1600" dirty="0">
                <a:solidFill>
                  <a:srgbClr val="213F99"/>
                </a:solidFill>
                <a:latin typeface="Calibri"/>
                <a:ea typeface="Calibri"/>
                <a:cs typeface="Calibri"/>
              </a:rPr>
              <a:t> de </a:t>
            </a:r>
            <a:r>
              <a:rPr lang="en-US" sz="1600" dirty="0" err="1">
                <a:solidFill>
                  <a:srgbClr val="213F99"/>
                </a:solidFill>
                <a:latin typeface="Calibri"/>
                <a:ea typeface="Calibri"/>
                <a:cs typeface="Calibri"/>
              </a:rPr>
              <a:t>evaluatori</a:t>
            </a:r>
            <a:r>
              <a:rPr lang="en-US" sz="1600" dirty="0">
                <a:solidFill>
                  <a:srgbClr val="213F99"/>
                </a:solidFill>
                <a:latin typeface="Calibri"/>
                <a:ea typeface="Calibri"/>
                <a:cs typeface="Calibri"/>
              </a:rPr>
              <a:t> de </a:t>
            </a:r>
            <a:r>
              <a:rPr lang="en-US" sz="1600" dirty="0" err="1">
                <a:solidFill>
                  <a:srgbClr val="213F99"/>
                </a:solidFill>
                <a:latin typeface="Calibri"/>
                <a:ea typeface="Calibri"/>
                <a:cs typeface="Calibri"/>
              </a:rPr>
              <a:t>proiecte</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Contribuție</a:t>
            </a:r>
            <a:r>
              <a:rPr lang="en-US" sz="1600" dirty="0">
                <a:solidFill>
                  <a:srgbClr val="213F99"/>
                </a:solidFill>
                <a:latin typeface="Calibri"/>
                <a:ea typeface="Calibri"/>
                <a:cs typeface="Calibri"/>
              </a:rPr>
              <a:t> din </a:t>
            </a:r>
            <a:r>
              <a:rPr lang="en-US" sz="1600" dirty="0" err="1">
                <a:solidFill>
                  <a:srgbClr val="213F99"/>
                </a:solidFill>
                <a:latin typeface="Calibri"/>
                <a:ea typeface="Calibri"/>
                <a:cs typeface="Calibri"/>
              </a:rPr>
              <a:t>teritoriul</a:t>
            </a:r>
            <a:r>
              <a:rPr lang="en-US" sz="1600" dirty="0">
                <a:solidFill>
                  <a:srgbClr val="213F99"/>
                </a:solidFill>
                <a:latin typeface="Calibri"/>
                <a:ea typeface="Calibri"/>
                <a:cs typeface="Calibri"/>
              </a:rPr>
              <a:t> ITI DD</a:t>
            </a:r>
            <a:endParaRPr lang="en-US" dirty="0"/>
          </a:p>
        </p:txBody>
      </p:sp>
      <p:sp>
        <p:nvSpPr>
          <p:cNvPr id="14" name="TextBox 13">
            <a:extLst>
              <a:ext uri="{FF2B5EF4-FFF2-40B4-BE49-F238E27FC236}">
                <a16:creationId xmlns:a16="http://schemas.microsoft.com/office/drawing/2014/main" id="{FDADF3D4-7885-8A49-CF9D-1D88B219CB51}"/>
              </a:ext>
            </a:extLst>
          </p:cNvPr>
          <p:cNvSpPr txBox="1"/>
          <p:nvPr/>
        </p:nvSpPr>
        <p:spPr>
          <a:xfrm>
            <a:off x="4740189" y="2170093"/>
            <a:ext cx="2596291" cy="1077218"/>
          </a:xfrm>
          <a:prstGeom prst="rect">
            <a:avLst/>
          </a:prstGeom>
          <a:noFill/>
        </p:spPr>
        <p:txBody>
          <a:bodyPr wrap="square" lIns="91440" tIns="45720" rIns="91440" bIns="45720" anchor="t">
            <a:spAutoFit/>
          </a:bodyPr>
          <a:lstStyle/>
          <a:p>
            <a:r>
              <a:rPr lang="en-US" altLang="en-US" sz="1600" dirty="0" err="1">
                <a:solidFill>
                  <a:srgbClr val="213F99"/>
                </a:solidFill>
                <a:latin typeface="Calibri"/>
                <a:ea typeface="Calibri"/>
                <a:cs typeface="Calibri"/>
              </a:rPr>
              <a:t>Monitorizare</a:t>
            </a:r>
            <a:r>
              <a:rPr lang="en-US" altLang="en-US" sz="1600" dirty="0">
                <a:solidFill>
                  <a:srgbClr val="213F99"/>
                </a:solidFill>
                <a:latin typeface="Calibri"/>
                <a:ea typeface="Calibri"/>
                <a:cs typeface="Calibri"/>
              </a:rPr>
              <a:t> </a:t>
            </a:r>
            <a:r>
              <a:rPr lang="en-US" altLang="en-US" sz="1600" dirty="0" err="1">
                <a:solidFill>
                  <a:srgbClr val="213F99"/>
                </a:solidFill>
                <a:latin typeface="Calibri"/>
                <a:ea typeface="Calibri"/>
                <a:cs typeface="Calibri"/>
              </a:rPr>
              <a:t>sistematică</a:t>
            </a:r>
            <a:r>
              <a:rPr lang="en-US" altLang="en-US" sz="1600" dirty="0">
                <a:solidFill>
                  <a:srgbClr val="213F99"/>
                </a:solidFill>
                <a:latin typeface="Calibri"/>
                <a:ea typeface="Calibri"/>
                <a:cs typeface="Calibri"/>
              </a:rPr>
              <a:t> </a:t>
            </a:r>
            <a:r>
              <a:rPr lang="en-US" altLang="en-US" sz="1600" dirty="0" err="1">
                <a:solidFill>
                  <a:srgbClr val="213F99"/>
                </a:solidFill>
                <a:latin typeface="Calibri"/>
                <a:ea typeface="Calibri"/>
                <a:cs typeface="Calibri"/>
              </a:rPr>
              <a:t>și</a:t>
            </a:r>
            <a:r>
              <a:rPr lang="en-US" altLang="en-US" sz="1600" dirty="0">
                <a:solidFill>
                  <a:srgbClr val="213F99"/>
                </a:solidFill>
                <a:latin typeface="Calibri"/>
                <a:ea typeface="Calibri"/>
                <a:cs typeface="Calibri"/>
              </a:rPr>
              <a:t> </a:t>
            </a:r>
            <a:r>
              <a:rPr lang="en-US" altLang="en-US" sz="1600" dirty="0" err="1">
                <a:solidFill>
                  <a:srgbClr val="213F99"/>
                </a:solidFill>
                <a:latin typeface="Calibri"/>
                <a:ea typeface="Calibri"/>
                <a:cs typeface="Calibri"/>
              </a:rPr>
              <a:t>structurată</a:t>
            </a:r>
            <a:r>
              <a:rPr lang="en-US" altLang="en-US" sz="1600" dirty="0">
                <a:solidFill>
                  <a:srgbClr val="213F99"/>
                </a:solidFill>
                <a:latin typeface="Calibri"/>
                <a:ea typeface="Calibri"/>
                <a:cs typeface="Calibri"/>
              </a:rPr>
              <a:t> a </a:t>
            </a:r>
            <a:r>
              <a:rPr lang="en-US" altLang="en-US" sz="1600" dirty="0" err="1">
                <a:solidFill>
                  <a:srgbClr val="213F99"/>
                </a:solidFill>
                <a:latin typeface="Calibri"/>
                <a:ea typeface="Calibri"/>
                <a:cs typeface="Calibri"/>
              </a:rPr>
              <a:t>celor</a:t>
            </a:r>
            <a:r>
              <a:rPr lang="en-US" altLang="en-US" sz="1600" dirty="0">
                <a:solidFill>
                  <a:srgbClr val="213F99"/>
                </a:solidFill>
                <a:latin typeface="Calibri"/>
                <a:ea typeface="Calibri"/>
                <a:cs typeface="Calibri"/>
              </a:rPr>
              <a:t> </a:t>
            </a:r>
            <a:r>
              <a:rPr lang="en-US" altLang="en-US" sz="1600" dirty="0" err="1">
                <a:solidFill>
                  <a:srgbClr val="213F99"/>
                </a:solidFill>
                <a:latin typeface="Calibri"/>
                <a:ea typeface="Calibri"/>
                <a:cs typeface="Calibri"/>
              </a:rPr>
              <a:t>doua</a:t>
            </a:r>
            <a:r>
              <a:rPr lang="en-US" altLang="en-US" sz="1600" dirty="0">
                <a:solidFill>
                  <a:srgbClr val="213F99"/>
                </a:solidFill>
                <a:latin typeface="Calibri"/>
                <a:ea typeface="Calibri"/>
                <a:cs typeface="Calibri"/>
              </a:rPr>
              <a:t> </a:t>
            </a:r>
            <a:r>
              <a:rPr lang="en-US" altLang="en-US" sz="1600" dirty="0" err="1">
                <a:solidFill>
                  <a:srgbClr val="213F99"/>
                </a:solidFill>
                <a:latin typeface="Calibri"/>
                <a:ea typeface="Calibri"/>
                <a:cs typeface="Calibri"/>
              </a:rPr>
              <a:t>mari</a:t>
            </a:r>
            <a:r>
              <a:rPr lang="en-US" altLang="en-US" sz="1600" dirty="0">
                <a:solidFill>
                  <a:srgbClr val="213F99"/>
                </a:solidFill>
                <a:latin typeface="Calibri"/>
                <a:ea typeface="Calibri"/>
                <a:cs typeface="Calibri"/>
              </a:rPr>
              <a:t> </a:t>
            </a:r>
            <a:r>
              <a:rPr lang="en-US" altLang="en-US" sz="1600" dirty="0" err="1">
                <a:solidFill>
                  <a:srgbClr val="213F99"/>
                </a:solidFill>
                <a:latin typeface="Calibri"/>
                <a:ea typeface="Calibri"/>
                <a:cs typeface="Calibri"/>
              </a:rPr>
              <a:t>proiecte</a:t>
            </a:r>
            <a:r>
              <a:rPr lang="en-US" altLang="en-US" sz="1600" dirty="0">
                <a:solidFill>
                  <a:srgbClr val="213F99"/>
                </a:solidFill>
                <a:latin typeface="Calibri"/>
                <a:ea typeface="Calibri"/>
                <a:cs typeface="Calibri"/>
              </a:rPr>
              <a:t> cu impact majora in </a:t>
            </a:r>
            <a:r>
              <a:rPr lang="en-US" altLang="en-US" sz="1600" dirty="0" err="1">
                <a:solidFill>
                  <a:srgbClr val="213F99"/>
                </a:solidFill>
                <a:latin typeface="Calibri"/>
                <a:ea typeface="Calibri"/>
                <a:cs typeface="Calibri"/>
              </a:rPr>
              <a:t>teritoriul</a:t>
            </a:r>
            <a:r>
              <a:rPr lang="en-US" altLang="en-US" sz="1600" dirty="0">
                <a:solidFill>
                  <a:srgbClr val="213F99"/>
                </a:solidFill>
                <a:latin typeface="Calibri"/>
                <a:ea typeface="Calibri"/>
                <a:cs typeface="Calibri"/>
              </a:rPr>
              <a:t> ITI DD</a:t>
            </a:r>
            <a:endParaRPr lang="en-US" dirty="0"/>
          </a:p>
        </p:txBody>
      </p:sp>
      <p:sp>
        <p:nvSpPr>
          <p:cNvPr id="18" name="TextBox 17">
            <a:extLst>
              <a:ext uri="{FF2B5EF4-FFF2-40B4-BE49-F238E27FC236}">
                <a16:creationId xmlns:a16="http://schemas.microsoft.com/office/drawing/2014/main" id="{F2233229-50DB-6A20-A409-09423647BD9D}"/>
              </a:ext>
            </a:extLst>
          </p:cNvPr>
          <p:cNvSpPr txBox="1"/>
          <p:nvPr/>
        </p:nvSpPr>
        <p:spPr>
          <a:xfrm>
            <a:off x="1230829" y="1992349"/>
            <a:ext cx="347472"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rPr>
              <a:t>1</a:t>
            </a:r>
            <a:endParaRPr lang="en-US"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A3FE1D83-1779-0EFF-8A30-36E39F0C7461}"/>
              </a:ext>
            </a:extLst>
          </p:cNvPr>
          <p:cNvSpPr txBox="1"/>
          <p:nvPr/>
        </p:nvSpPr>
        <p:spPr>
          <a:xfrm>
            <a:off x="5748527" y="1861251"/>
            <a:ext cx="347472" cy="369332"/>
          </a:xfrm>
          <a:prstGeom prst="rect">
            <a:avLst/>
          </a:prstGeom>
          <a:noFill/>
        </p:spPr>
        <p:txBody>
          <a:bodyPr wrap="square" rtlCol="0">
            <a:spAutoFit/>
          </a:bodyPr>
          <a:lstStyle/>
          <a:p>
            <a:pPr marL="0" marR="0" algn="just">
              <a:spcBef>
                <a:spcPts val="600"/>
              </a:spcBef>
              <a:spcAft>
                <a:spcPts val="600"/>
              </a:spcAft>
            </a:pPr>
            <a:r>
              <a:rPr lang="ro-RO" b="1" dirty="0">
                <a:solidFill>
                  <a:srgbClr val="F36F23"/>
                </a:solidFill>
                <a:latin typeface="Arial" panose="020B0604020202020204" pitchFamily="34" charset="0"/>
                <a:ea typeface="MS Mincho" panose="02020609040205080304" pitchFamily="49" charset="-128"/>
                <a:cs typeface="Arial" panose="020B0604020202020204" pitchFamily="34" charset="0"/>
              </a:rPr>
              <a:t>3</a:t>
            </a:r>
            <a:endParaRPr lang="en-US"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TextBox 9">
            <a:extLst>
              <a:ext uri="{FF2B5EF4-FFF2-40B4-BE49-F238E27FC236}">
                <a16:creationId xmlns:a16="http://schemas.microsoft.com/office/drawing/2014/main" id="{E2B4F60F-BF34-B8EE-4F2C-B5E85E38401F}"/>
              </a:ext>
            </a:extLst>
          </p:cNvPr>
          <p:cNvSpPr txBox="1"/>
          <p:nvPr/>
        </p:nvSpPr>
        <p:spPr>
          <a:xfrm>
            <a:off x="4740189" y="3633021"/>
            <a:ext cx="347472" cy="369332"/>
          </a:xfrm>
          <a:prstGeom prst="rect">
            <a:avLst/>
          </a:prstGeom>
          <a:noFill/>
        </p:spPr>
        <p:txBody>
          <a:bodyPr wrap="square" rtlCol="0">
            <a:spAutoFit/>
          </a:bodyPr>
          <a:lstStyle/>
          <a:p>
            <a:pPr marL="0" marR="0" algn="just">
              <a:spcBef>
                <a:spcPts val="600"/>
              </a:spcBef>
              <a:spcAft>
                <a:spcPts val="600"/>
              </a:spcAft>
            </a:pPr>
            <a:r>
              <a:rPr lang="ro-RO" b="1" dirty="0">
                <a:solidFill>
                  <a:srgbClr val="F36F23"/>
                </a:solidFill>
                <a:latin typeface="Arial" panose="020B0604020202020204" pitchFamily="34" charset="0"/>
                <a:ea typeface="MS Mincho" panose="02020609040205080304" pitchFamily="49" charset="-128"/>
                <a:cs typeface="Arial" panose="020B0604020202020204" pitchFamily="34" charset="0"/>
              </a:rPr>
              <a:t>4</a:t>
            </a:r>
            <a:endParaRPr lang="en-US"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3" name="TextBox 12">
            <a:extLst>
              <a:ext uri="{FF2B5EF4-FFF2-40B4-BE49-F238E27FC236}">
                <a16:creationId xmlns:a16="http://schemas.microsoft.com/office/drawing/2014/main" id="{A4539773-7FFD-581E-60F4-E9C97C623B1C}"/>
              </a:ext>
            </a:extLst>
          </p:cNvPr>
          <p:cNvSpPr txBox="1"/>
          <p:nvPr/>
        </p:nvSpPr>
        <p:spPr>
          <a:xfrm>
            <a:off x="1822206" y="3458397"/>
            <a:ext cx="347472" cy="369332"/>
          </a:xfrm>
          <a:prstGeom prst="rect">
            <a:avLst/>
          </a:prstGeom>
          <a:noFill/>
        </p:spPr>
        <p:txBody>
          <a:bodyPr wrap="square" rtlCol="0">
            <a:spAutoFit/>
          </a:bodyPr>
          <a:lstStyle/>
          <a:p>
            <a:pPr marL="0" marR="0" algn="just">
              <a:spcBef>
                <a:spcPts val="600"/>
              </a:spcBef>
              <a:spcAft>
                <a:spcPts val="600"/>
              </a:spcAft>
            </a:pPr>
            <a:r>
              <a:rPr lang="ro-RO" b="1" dirty="0">
                <a:solidFill>
                  <a:srgbClr val="F36F23"/>
                </a:solidFill>
                <a:latin typeface="Arial" panose="020B0604020202020204" pitchFamily="34" charset="0"/>
                <a:ea typeface="MS Mincho" panose="02020609040205080304" pitchFamily="49" charset="-128"/>
                <a:cs typeface="Arial" panose="020B0604020202020204" pitchFamily="34" charset="0"/>
              </a:rPr>
              <a:t>2</a:t>
            </a:r>
            <a:endParaRPr lang="en-US"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7" name="TextBox 16">
            <a:extLst>
              <a:ext uri="{FF2B5EF4-FFF2-40B4-BE49-F238E27FC236}">
                <a16:creationId xmlns:a16="http://schemas.microsoft.com/office/drawing/2014/main" id="{143534D4-25AC-0520-EFF3-128AD6D5A60A}"/>
              </a:ext>
            </a:extLst>
          </p:cNvPr>
          <p:cNvSpPr txBox="1"/>
          <p:nvPr/>
        </p:nvSpPr>
        <p:spPr>
          <a:xfrm>
            <a:off x="8992227" y="1497140"/>
            <a:ext cx="347472"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rPr>
              <a:t>5</a:t>
            </a:r>
            <a:endParaRPr lang="en-US"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5" name="TextBox 14">
            <a:extLst>
              <a:ext uri="{FF2B5EF4-FFF2-40B4-BE49-F238E27FC236}">
                <a16:creationId xmlns:a16="http://schemas.microsoft.com/office/drawing/2014/main" id="{63459BF2-6417-8977-4EDA-950D9AF23338}"/>
              </a:ext>
            </a:extLst>
          </p:cNvPr>
          <p:cNvSpPr txBox="1"/>
          <p:nvPr/>
        </p:nvSpPr>
        <p:spPr>
          <a:xfrm>
            <a:off x="489475" y="2230583"/>
            <a:ext cx="2420874" cy="830997"/>
          </a:xfrm>
          <a:prstGeom prst="rect">
            <a:avLst/>
          </a:prstGeom>
          <a:noFill/>
        </p:spPr>
        <p:txBody>
          <a:bodyPr wrap="square" lIns="91440" tIns="45720" rIns="91440" bIns="45720" anchor="t">
            <a:spAutoFit/>
          </a:bodyPr>
          <a:lstStyle/>
          <a:p>
            <a:r>
              <a:rPr lang="en-US" sz="1600" dirty="0" err="1">
                <a:solidFill>
                  <a:srgbClr val="213F99"/>
                </a:solidFill>
                <a:latin typeface="Calibri"/>
                <a:ea typeface="Calibri"/>
                <a:cs typeface="Calibri"/>
              </a:rPr>
              <a:t>Consolidarea</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capacității</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beneficiarilor</a:t>
            </a:r>
            <a:r>
              <a:rPr lang="en-US" sz="1600" dirty="0">
                <a:solidFill>
                  <a:srgbClr val="213F99"/>
                </a:solidFill>
                <a:latin typeface="Calibri"/>
                <a:ea typeface="Calibri"/>
                <a:cs typeface="Calibri"/>
              </a:rPr>
              <a:t> de </a:t>
            </a:r>
            <a:r>
              <a:rPr lang="en-US" sz="1600" dirty="0" err="1">
                <a:solidFill>
                  <a:srgbClr val="213F99"/>
                </a:solidFill>
                <a:latin typeface="Calibri"/>
                <a:ea typeface="Calibri"/>
                <a:cs typeface="Calibri"/>
              </a:rPr>
              <a:t>pregătire</a:t>
            </a:r>
            <a:r>
              <a:rPr lang="en-US" sz="1600" dirty="0">
                <a:solidFill>
                  <a:srgbClr val="213F99"/>
                </a:solidFill>
                <a:latin typeface="Calibri"/>
                <a:ea typeface="Calibri"/>
                <a:cs typeface="Calibri"/>
              </a:rPr>
              <a:t> a </a:t>
            </a:r>
            <a:r>
              <a:rPr lang="en-US" sz="1600" dirty="0" err="1">
                <a:solidFill>
                  <a:srgbClr val="213F99"/>
                </a:solidFill>
                <a:latin typeface="Calibri"/>
                <a:ea typeface="Calibri"/>
                <a:cs typeface="Calibri"/>
              </a:rPr>
              <a:t>proiectelor</a:t>
            </a:r>
            <a:r>
              <a:rPr lang="en-US" sz="1600" dirty="0">
                <a:solidFill>
                  <a:srgbClr val="213F99"/>
                </a:solidFill>
                <a:latin typeface="Calibri"/>
                <a:ea typeface="Calibri"/>
                <a:cs typeface="Calibri"/>
              </a:rPr>
              <a:t> .</a:t>
            </a:r>
          </a:p>
        </p:txBody>
      </p:sp>
      <p:sp>
        <p:nvSpPr>
          <p:cNvPr id="22" name="TextBox 21">
            <a:extLst>
              <a:ext uri="{FF2B5EF4-FFF2-40B4-BE49-F238E27FC236}">
                <a16:creationId xmlns:a16="http://schemas.microsoft.com/office/drawing/2014/main" id="{011A7CBD-18FF-D1CE-E120-693222F6730E}"/>
              </a:ext>
            </a:extLst>
          </p:cNvPr>
          <p:cNvSpPr txBox="1"/>
          <p:nvPr/>
        </p:nvSpPr>
        <p:spPr>
          <a:xfrm>
            <a:off x="8105543" y="1871928"/>
            <a:ext cx="2277813" cy="1815882"/>
          </a:xfrm>
          <a:prstGeom prst="rect">
            <a:avLst/>
          </a:prstGeom>
          <a:noFill/>
        </p:spPr>
        <p:txBody>
          <a:bodyPr wrap="square" lIns="91440" tIns="45720" rIns="91440" bIns="45720" anchor="t">
            <a:spAutoFit/>
          </a:bodyPr>
          <a:lstStyle/>
          <a:p>
            <a:r>
              <a:rPr lang="en-US" sz="1600" dirty="0" err="1">
                <a:solidFill>
                  <a:srgbClr val="213F99"/>
                </a:solidFill>
                <a:latin typeface="Calibri"/>
                <a:ea typeface="Calibri"/>
                <a:cs typeface="Calibri"/>
              </a:rPr>
              <a:t>Creșterea</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capacității</a:t>
            </a:r>
            <a:r>
              <a:rPr lang="en-US" sz="1600" dirty="0">
                <a:solidFill>
                  <a:srgbClr val="213F99"/>
                </a:solidFill>
                <a:latin typeface="Calibri"/>
                <a:ea typeface="Calibri"/>
                <a:cs typeface="Calibri"/>
              </a:rPr>
              <a:t> de </a:t>
            </a:r>
            <a:r>
              <a:rPr lang="en-US" sz="1600" dirty="0" err="1">
                <a:solidFill>
                  <a:srgbClr val="213F99"/>
                </a:solidFill>
                <a:latin typeface="Calibri"/>
                <a:ea typeface="Calibri"/>
                <a:cs typeface="Calibri"/>
              </a:rPr>
              <a:t>implementare</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vizand</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capacitatea</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administrativă</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operaționalizarea</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structurilor</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prin</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folosirea</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finanțării</a:t>
            </a:r>
            <a:r>
              <a:rPr lang="en-US" sz="1600" dirty="0">
                <a:solidFill>
                  <a:srgbClr val="213F99"/>
                </a:solidFill>
                <a:latin typeface="Calibri"/>
                <a:ea typeface="Calibri"/>
                <a:cs typeface="Calibri"/>
              </a:rPr>
              <a:t> </a:t>
            </a:r>
            <a:r>
              <a:rPr lang="en-US" sz="1600" dirty="0" err="1">
                <a:solidFill>
                  <a:srgbClr val="213F99"/>
                </a:solidFill>
                <a:latin typeface="Calibri"/>
                <a:ea typeface="Calibri"/>
                <a:cs typeface="Calibri"/>
              </a:rPr>
              <a:t>încrucișate</a:t>
            </a:r>
            <a:endPar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E7AFE4F9-4C1C-179D-ED96-C7AB8628C071}"/>
              </a:ext>
            </a:extLst>
          </p:cNvPr>
          <p:cNvSpPr>
            <a:spLocks noChangeArrowheads="1"/>
          </p:cNvSpPr>
          <p:nvPr/>
        </p:nvSpPr>
        <p:spPr bwMode="auto">
          <a:xfrm>
            <a:off x="6779013" y="4033554"/>
            <a:ext cx="259629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ro-RO" altLang="en-US" sz="1600" dirty="0">
                <a:solidFill>
                  <a:srgbClr val="213F99"/>
                </a:solidFill>
                <a:latin typeface="Arial"/>
                <a:cs typeface="Arial"/>
              </a:rPr>
              <a:t>Continuarea simplificării pe baza experienței din teritoriul ITI DD</a:t>
            </a:r>
            <a:endParaRPr lang="en-US" altLang="en-US" sz="1600" b="0" i="0" u="none" strike="noStrike" cap="none" normalizeH="0" baseline="0" dirty="0">
              <a:ln>
                <a:noFill/>
              </a:ln>
              <a:solidFill>
                <a:srgbClr val="213F99"/>
              </a:solidFill>
              <a:effectLst/>
              <a:latin typeface="Arial" panose="020B0604020202020204" pitchFamily="34" charset="0"/>
              <a:cs typeface="Arial"/>
            </a:endParaRPr>
          </a:p>
        </p:txBody>
      </p:sp>
      <p:sp>
        <p:nvSpPr>
          <p:cNvPr id="16" name="Rectangle 15">
            <a:extLst>
              <a:ext uri="{FF2B5EF4-FFF2-40B4-BE49-F238E27FC236}">
                <a16:creationId xmlns:a16="http://schemas.microsoft.com/office/drawing/2014/main" id="{6B7184C1-2AA8-42C7-0010-48724B9D810F}"/>
              </a:ext>
            </a:extLst>
          </p:cNvPr>
          <p:cNvSpPr>
            <a:spLocks noChangeArrowheads="1"/>
          </p:cNvSpPr>
          <p:nvPr/>
        </p:nvSpPr>
        <p:spPr bwMode="auto">
          <a:xfrm>
            <a:off x="9539250" y="4033554"/>
            <a:ext cx="259629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ro-RO" altLang="en-US" sz="1600">
                <a:solidFill>
                  <a:srgbClr val="213F99"/>
                </a:solidFill>
                <a:latin typeface="Arial"/>
                <a:cs typeface="Arial"/>
              </a:rPr>
              <a:t>Motivarea beneficiarilor pentru respectarea graficelor de implementare</a:t>
            </a:r>
            <a:endParaRPr lang="en-US" altLang="en-US" sz="1600" b="0" i="0" u="none" strike="noStrike" cap="none" normalizeH="0" baseline="0" dirty="0">
              <a:ln>
                <a:noFill/>
              </a:ln>
              <a:solidFill>
                <a:srgbClr val="213F99"/>
              </a:solidFill>
              <a:effectLst/>
              <a:latin typeface="Arial" panose="020B0604020202020204" pitchFamily="34" charset="0"/>
              <a:cs typeface="Arial"/>
            </a:endParaRPr>
          </a:p>
        </p:txBody>
      </p:sp>
      <p:sp>
        <p:nvSpPr>
          <p:cNvPr id="19" name="TextBox 18">
            <a:extLst>
              <a:ext uri="{FF2B5EF4-FFF2-40B4-BE49-F238E27FC236}">
                <a16:creationId xmlns:a16="http://schemas.microsoft.com/office/drawing/2014/main" id="{3CE7036B-A86C-2A48-298B-C2BF5D00CD1D}"/>
              </a:ext>
            </a:extLst>
          </p:cNvPr>
          <p:cNvSpPr txBox="1"/>
          <p:nvPr/>
        </p:nvSpPr>
        <p:spPr>
          <a:xfrm>
            <a:off x="7645010" y="3614461"/>
            <a:ext cx="347472"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rPr>
              <a:t>6</a:t>
            </a:r>
            <a:endParaRPr lang="en-US"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20" name="TextBox 19">
            <a:extLst>
              <a:ext uri="{FF2B5EF4-FFF2-40B4-BE49-F238E27FC236}">
                <a16:creationId xmlns:a16="http://schemas.microsoft.com/office/drawing/2014/main" id="{BEF3A3A1-CC2F-5802-B558-AC05639D08C9}"/>
              </a:ext>
            </a:extLst>
          </p:cNvPr>
          <p:cNvSpPr txBox="1"/>
          <p:nvPr/>
        </p:nvSpPr>
        <p:spPr>
          <a:xfrm>
            <a:off x="10562993" y="3542798"/>
            <a:ext cx="347472" cy="369332"/>
          </a:xfrm>
          <a:prstGeom prst="rect">
            <a:avLst/>
          </a:prstGeom>
          <a:noFill/>
        </p:spPr>
        <p:txBody>
          <a:bodyPr wrap="square" rtlCol="0">
            <a:spAutoFit/>
          </a:bodyPr>
          <a:lstStyle/>
          <a:p>
            <a:pPr marL="0" marR="0" algn="just">
              <a:spcBef>
                <a:spcPts val="600"/>
              </a:spcBef>
              <a:spcAft>
                <a:spcPts val="600"/>
              </a:spcAft>
            </a:pPr>
            <a:r>
              <a:rPr lang="ro-RO" b="1" dirty="0">
                <a:solidFill>
                  <a:srgbClr val="F36F23"/>
                </a:solidFill>
                <a:latin typeface="Arial" panose="020B0604020202020204" pitchFamily="34" charset="0"/>
                <a:ea typeface="MS Mincho" panose="02020609040205080304" pitchFamily="49" charset="-128"/>
                <a:cs typeface="Arial" panose="020B0604020202020204" pitchFamily="34" charset="0"/>
              </a:rPr>
              <a:t>7</a:t>
            </a:r>
            <a:endParaRPr lang="en-US" sz="1800" b="1" dirty="0">
              <a:solidFill>
                <a:srgbClr val="F36F23"/>
              </a:solidFill>
              <a:effectLst/>
              <a:latin typeface="Arial" panose="020B060402020202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1897154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FC0C1-A9DB-7A7C-4674-1DEEB86391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5D33D8-7F88-9C9D-6956-8D07C6D89CE3}"/>
              </a:ext>
            </a:extLst>
          </p:cNvPr>
          <p:cNvSpPr>
            <a:spLocks noGrp="1"/>
          </p:cNvSpPr>
          <p:nvPr>
            <p:ph type="ctrTitle"/>
          </p:nvPr>
        </p:nvSpPr>
        <p:spPr>
          <a:xfrm>
            <a:off x="1523999" y="2240200"/>
            <a:ext cx="9144000" cy="910575"/>
          </a:xfrm>
        </p:spPr>
        <p:txBody>
          <a:bodyPr>
            <a:noAutofit/>
          </a:bodyPr>
          <a:lstStyle/>
          <a:p>
            <a:r>
              <a:rPr lang="ro-RO" sz="3200" b="1">
                <a:solidFill>
                  <a:srgbClr val="213F99"/>
                </a:solidFill>
                <a:latin typeface="Calibri" panose="020F0502020204030204" pitchFamily="34" charset="0"/>
                <a:ea typeface="Calibri" panose="020F0502020204030204" pitchFamily="34" charset="0"/>
                <a:cs typeface="Calibri" panose="020F0502020204030204" pitchFamily="34" charset="0"/>
              </a:rPr>
              <a:t>Regiunea Sud-Est se dezvoltă cu noi!</a:t>
            </a:r>
            <a:endParaRPr lang="en-US" sz="32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49BAB4B9-1321-752A-76B5-41F45E624409}"/>
              </a:ext>
            </a:extLst>
          </p:cNvPr>
          <p:cNvSpPr>
            <a:spLocks noGrp="1"/>
          </p:cNvSpPr>
          <p:nvPr>
            <p:ph type="subTitle" idx="1"/>
          </p:nvPr>
        </p:nvSpPr>
        <p:spPr>
          <a:xfrm>
            <a:off x="716728" y="5783293"/>
            <a:ext cx="11013156" cy="365919"/>
          </a:xfrm>
        </p:spPr>
        <p:txBody>
          <a:bodyPr>
            <a:noAutofit/>
          </a:bodyPr>
          <a:lstStyle/>
          <a:p>
            <a:r>
              <a:rPr lang="ro-RO" sz="1500">
                <a:solidFill>
                  <a:srgbClr val="213F99"/>
                </a:solidFill>
                <a:latin typeface="Calibri" panose="020F0502020204030204" pitchFamily="34" charset="0"/>
                <a:ea typeface="Calibri" panose="020F0502020204030204" pitchFamily="34" charset="0"/>
                <a:cs typeface="Calibri" panose="020F0502020204030204" pitchFamily="34" charset="0"/>
              </a:rPr>
              <a:t>Conținutul acestui material nu reprezintă în mod obligatoriu poziția oficială a Uniunii Europene sau a Guvernului României</a:t>
            </a:r>
            <a:endParaRPr lang="en-US" sz="15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D3560F02-70B4-61BB-C40A-9B88FFF2B5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205F5FC8-53E2-86D1-CE87-F085B008D5F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DBECAE62-D9E9-0E0F-992E-35A1CA8CF625}"/>
              </a:ext>
            </a:extLst>
          </p:cNvPr>
          <p:cNvPicPr>
            <a:picLocks noChangeAspect="1"/>
          </p:cNvPicPr>
          <p:nvPr/>
        </p:nvPicPr>
        <p:blipFill>
          <a:blip r:embed="rId5"/>
          <a:stretch>
            <a:fillRect/>
          </a:stretch>
        </p:blipFill>
        <p:spPr>
          <a:xfrm>
            <a:off x="6095999" y="5058696"/>
            <a:ext cx="1250655" cy="447315"/>
          </a:xfrm>
          <a:prstGeom prst="rect">
            <a:avLst/>
          </a:prstGeom>
        </p:spPr>
      </p:pic>
      <p:pic>
        <p:nvPicPr>
          <p:cNvPr id="12" name="Picture 11">
            <a:extLst>
              <a:ext uri="{FF2B5EF4-FFF2-40B4-BE49-F238E27FC236}">
                <a16:creationId xmlns:a16="http://schemas.microsoft.com/office/drawing/2014/main" id="{1D0939FF-75FE-6089-4A0A-D0943B658F8B}"/>
              </a:ext>
            </a:extLst>
          </p:cNvPr>
          <p:cNvPicPr>
            <a:picLocks noChangeAspect="1"/>
          </p:cNvPicPr>
          <p:nvPr/>
        </p:nvPicPr>
        <p:blipFill>
          <a:blip r:embed="rId6"/>
          <a:stretch>
            <a:fillRect/>
          </a:stretch>
        </p:blipFill>
        <p:spPr>
          <a:xfrm>
            <a:off x="4711646" y="5068991"/>
            <a:ext cx="1257475" cy="466790"/>
          </a:xfrm>
          <a:prstGeom prst="rect">
            <a:avLst/>
          </a:prstGeom>
        </p:spPr>
      </p:pic>
      <p:sp>
        <p:nvSpPr>
          <p:cNvPr id="11" name="TextBox 10">
            <a:extLst>
              <a:ext uri="{FF2B5EF4-FFF2-40B4-BE49-F238E27FC236}">
                <a16:creationId xmlns:a16="http://schemas.microsoft.com/office/drawing/2014/main" id="{1851EF44-A380-AFF6-4E3E-35598DFFE8C5}"/>
              </a:ext>
            </a:extLst>
          </p:cNvPr>
          <p:cNvSpPr txBox="1"/>
          <p:nvPr/>
        </p:nvSpPr>
        <p:spPr>
          <a:xfrm>
            <a:off x="1659396" y="3240565"/>
            <a:ext cx="8949812" cy="369332"/>
          </a:xfrm>
          <a:prstGeom prst="rect">
            <a:avLst/>
          </a:prstGeom>
          <a:noFill/>
        </p:spPr>
        <p:txBody>
          <a:bodyPr wrap="square">
            <a:spAutoFit/>
          </a:bodyPr>
          <a:lstStyle/>
          <a:p>
            <a:pPr algn="ct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cofinanțat</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Uniunea</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Europeană</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a:solidFill>
                  <a:srgbClr val="213F99"/>
                </a:solidFill>
                <a:latin typeface="Calibri" panose="020F0502020204030204" pitchFamily="34" charset="0"/>
                <a:ea typeface="Calibri" panose="020F0502020204030204" pitchFamily="34" charset="0"/>
                <a:cs typeface="Calibri" panose="020F0502020204030204" pitchFamily="34" charset="0"/>
              </a:rPr>
              <a:t> Regional Sud-Est 2021- 2027</a:t>
            </a:r>
          </a:p>
        </p:txBody>
      </p:sp>
      <p:pic>
        <p:nvPicPr>
          <p:cNvPr id="7" name="Picture 6" descr="A black and blue sign with blue text&#10;&#10;Description automatically generated">
            <a:extLst>
              <a:ext uri="{FF2B5EF4-FFF2-40B4-BE49-F238E27FC236}">
                <a16:creationId xmlns:a16="http://schemas.microsoft.com/office/drawing/2014/main" id="{902DB058-F729-D63A-2B99-84F4B4B56D9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8" name="Picture 7" descr="A blue and white logo with a bird and a crown&#10;&#10;Description automatically generated">
            <a:extLst>
              <a:ext uri="{FF2B5EF4-FFF2-40B4-BE49-F238E27FC236}">
                <a16:creationId xmlns:a16="http://schemas.microsoft.com/office/drawing/2014/main" id="{A79B30F0-0600-1143-FBA2-F44F273BD2ED}"/>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F4EC6275-6EF9-C33C-02B7-B8B93ED3E056}"/>
              </a:ext>
            </a:extLst>
          </p:cNvPr>
          <p:cNvPicPr>
            <a:picLocks noChangeAspect="1"/>
          </p:cNvPicPr>
          <p:nvPr/>
        </p:nvPicPr>
        <p:blipFill>
          <a:blip r:embed="rId9"/>
          <a:stretch>
            <a:fillRect/>
          </a:stretch>
        </p:blipFill>
        <p:spPr>
          <a:xfrm>
            <a:off x="10728762" y="-298072"/>
            <a:ext cx="1463238" cy="1634377"/>
          </a:xfrm>
          <a:prstGeom prst="rect">
            <a:avLst/>
          </a:prstGeom>
        </p:spPr>
      </p:pic>
    </p:spTree>
    <p:extLst>
      <p:ext uri="{BB962C8B-B14F-4D97-AF65-F5344CB8AC3E}">
        <p14:creationId xmlns:p14="http://schemas.microsoft.com/office/powerpoint/2010/main" val="3279853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D87A1-EB94-0D2F-6E83-D1274F241AA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878AC3E-4DBF-2F8C-4555-675A7116965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95C6B05-5776-E1CA-94E7-EFFC1C609E55}"/>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217A8BF-7ED5-0CBC-1CD7-80B960BD7D1E}"/>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A7AF9720-1F33-BBCE-635B-AD83FDC384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DF5E0E-F60F-CDB8-6FBF-2D50AC8A346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0D920B4A-2472-403A-BC8C-A0F828418322}"/>
              </a:ext>
            </a:extLst>
          </p:cNvPr>
          <p:cNvSpPr txBox="1"/>
          <p:nvPr/>
        </p:nvSpPr>
        <p:spPr>
          <a:xfrm>
            <a:off x="690717" y="1136250"/>
            <a:ext cx="6701146" cy="400110"/>
          </a:xfrm>
          <a:prstGeom prst="rect">
            <a:avLst/>
          </a:prstGeom>
          <a:noFill/>
        </p:spPr>
        <p:txBody>
          <a:bodyPr wrap="square" rtlCol="0">
            <a:spAutoFit/>
          </a:bodyPr>
          <a:lstStyle/>
          <a:p>
            <a:r>
              <a:rPr lang="ro-RO" sz="2000" b="1">
                <a:solidFill>
                  <a:srgbClr val="213F99"/>
                </a:solidFill>
                <a:latin typeface="Calibri" panose="020F0502020204030204" pitchFamily="34" charset="0"/>
                <a:ea typeface="Calibri" panose="020F0502020204030204" pitchFamily="34" charset="0"/>
                <a:cs typeface="Calibri" panose="020F0502020204030204" pitchFamily="34" charset="0"/>
              </a:rPr>
              <a:t>Obiectivul evaluării </a:t>
            </a:r>
            <a:endParaRPr lang="en-US" sz="20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B3A8F7FE-D671-94CF-CEE0-540582FB6A0C}"/>
              </a:ext>
            </a:extLst>
          </p:cNvPr>
          <p:cNvSpPr>
            <a:spLocks noGrp="1"/>
          </p:cNvSpPr>
          <p:nvPr>
            <p:ph type="subTitle" idx="1"/>
          </p:nvPr>
        </p:nvSpPr>
        <p:spPr>
          <a:xfrm>
            <a:off x="690717" y="1536360"/>
            <a:ext cx="11013156" cy="365919"/>
          </a:xfrm>
        </p:spPr>
        <p:txBody>
          <a:bodyPr>
            <a:noAutofit/>
          </a:bodyPr>
          <a:lstStyle/>
          <a:p>
            <a:pPr algn="l"/>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Furnizarea de informații obiective și relevante, care să sprijine procesul decizional la nivelul managementului PR SE, având ca scop îmbunătățirea eficienței și eficacității programului, precum și obținerea și consolidarea efectelor sale. </a:t>
            </a:r>
          </a:p>
        </p:txBody>
      </p:sp>
      <p:sp>
        <p:nvSpPr>
          <p:cNvPr id="7" name="TextBox 6">
            <a:extLst>
              <a:ext uri="{FF2B5EF4-FFF2-40B4-BE49-F238E27FC236}">
                <a16:creationId xmlns:a16="http://schemas.microsoft.com/office/drawing/2014/main" id="{7AEE125F-A75C-FC2F-23C1-5987D3A58CC1}"/>
              </a:ext>
            </a:extLst>
          </p:cNvPr>
          <p:cNvSpPr txBox="1"/>
          <p:nvPr/>
        </p:nvSpPr>
        <p:spPr>
          <a:xfrm>
            <a:off x="690717" y="2267808"/>
            <a:ext cx="10832689" cy="1354217"/>
          </a:xfrm>
          <a:prstGeom prst="rect">
            <a:avLst/>
          </a:prstGeom>
          <a:noFill/>
        </p:spPr>
        <p:txBody>
          <a:bodyPr wrap="square">
            <a:spAutoFit/>
          </a:bodyPr>
          <a:lstStyle/>
          <a:p>
            <a:r>
              <a:rPr lang="en-US" b="1">
                <a:solidFill>
                  <a:srgbClr val="213F99"/>
                </a:solidFill>
                <a:latin typeface="Calibri" panose="020F0502020204030204" pitchFamily="34" charset="0"/>
                <a:ea typeface="Calibri" panose="020F0502020204030204" pitchFamily="34" charset="0"/>
                <a:cs typeface="Calibri" panose="020F0502020204030204" pitchFamily="34" charset="0"/>
              </a:rPr>
              <a:t>Conform </a:t>
            </a:r>
            <a:r>
              <a:rPr lang="en-US" b="1" err="1">
                <a:solidFill>
                  <a:srgbClr val="213F99"/>
                </a:solidFill>
                <a:latin typeface="Calibri" panose="020F0502020204030204" pitchFamily="34" charset="0"/>
                <a:ea typeface="Calibri" panose="020F0502020204030204" pitchFamily="34" charset="0"/>
                <a:cs typeface="Calibri" panose="020F0502020204030204" pitchFamily="34" charset="0"/>
              </a:rPr>
              <a:t>planului</a:t>
            </a:r>
            <a:r>
              <a:rPr lang="en-US" b="1">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b="1"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b="1"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b="1" err="1">
                <a:solidFill>
                  <a:srgbClr val="213F99"/>
                </a:solidFill>
                <a:latin typeface="Calibri" panose="020F0502020204030204" pitchFamily="34" charset="0"/>
                <a:ea typeface="Calibri" panose="020F0502020204030204" pitchFamily="34" charset="0"/>
                <a:cs typeface="Calibri" panose="020F0502020204030204" pitchFamily="34" charset="0"/>
              </a:rPr>
              <a:t>intermediară</a:t>
            </a:r>
            <a:r>
              <a:rPr lang="ro-RO" b="1">
                <a:solidFill>
                  <a:srgbClr val="213F99"/>
                </a:solidFill>
                <a:latin typeface="Calibri" panose="020F0502020204030204" pitchFamily="34" charset="0"/>
                <a:ea typeface="Calibri" panose="020F0502020204030204" pitchFamily="34" charset="0"/>
                <a:cs typeface="Calibri" panose="020F0502020204030204" pitchFamily="34" charset="0"/>
              </a:rPr>
              <a:t> a PRSE</a:t>
            </a:r>
            <a:r>
              <a:rPr lang="en-US" b="1">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Wingdings" panose="05000000000000000000" pitchFamily="2" charset="2"/>
              <a:buChar char="ü"/>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determina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eficacitatea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relevanța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coerența</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atât</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internă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cât</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externă</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PR</a:t>
            </a: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SE în arealul Investiții Teritoriale Integrate Delta Dunării (ITI DD)</a:t>
            </a:r>
          </a:p>
          <a:p>
            <a:pPr marL="285750" indent="-285750">
              <a:buFont typeface="Wingdings" panose="05000000000000000000" pitchFamily="2" charset="2"/>
              <a:buChar char="ü"/>
            </a:pP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evidenția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mod  special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progresul</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performanțele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gestionarea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din cadrul acestui areal</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vedere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criteriile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menționate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întrebările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pic>
        <p:nvPicPr>
          <p:cNvPr id="11" name="Picture 10">
            <a:extLst>
              <a:ext uri="{FF2B5EF4-FFF2-40B4-BE49-F238E27FC236}">
                <a16:creationId xmlns:a16="http://schemas.microsoft.com/office/drawing/2014/main" id="{FCFC2FDF-67DE-208B-FA8B-CE163F351580}"/>
              </a:ext>
            </a:extLst>
          </p:cNvPr>
          <p:cNvPicPr>
            <a:picLocks noChangeAspect="1"/>
          </p:cNvPicPr>
          <p:nvPr/>
        </p:nvPicPr>
        <p:blipFill>
          <a:blip r:embed="rId8"/>
          <a:stretch>
            <a:fillRect/>
          </a:stretch>
        </p:blipFill>
        <p:spPr>
          <a:xfrm>
            <a:off x="7766099" y="3641940"/>
            <a:ext cx="3757307" cy="1909802"/>
          </a:xfrm>
          <a:prstGeom prst="rect">
            <a:avLst/>
          </a:prstGeom>
        </p:spPr>
      </p:pic>
      <p:sp>
        <p:nvSpPr>
          <p:cNvPr id="13" name="TextBox 12">
            <a:extLst>
              <a:ext uri="{FF2B5EF4-FFF2-40B4-BE49-F238E27FC236}">
                <a16:creationId xmlns:a16="http://schemas.microsoft.com/office/drawing/2014/main" id="{B702907B-E9B5-7973-1955-D94AD18DC220}"/>
              </a:ext>
            </a:extLst>
          </p:cNvPr>
          <p:cNvSpPr txBox="1"/>
          <p:nvPr/>
        </p:nvSpPr>
        <p:spPr>
          <a:xfrm>
            <a:off x="690717" y="3933203"/>
            <a:ext cx="6701146" cy="400110"/>
          </a:xfrm>
          <a:prstGeom prst="rect">
            <a:avLst/>
          </a:prstGeom>
          <a:noFill/>
        </p:spPr>
        <p:txBody>
          <a:bodyPr wrap="square" rtlCol="0">
            <a:spAutoFit/>
          </a:bodyPr>
          <a:lstStyle/>
          <a:p>
            <a:r>
              <a:rPr lang="ro-RO" b="1">
                <a:solidFill>
                  <a:srgbClr val="213F99"/>
                </a:solidFill>
                <a:latin typeface="Calibri" panose="020F0502020204030204" pitchFamily="34" charset="0"/>
                <a:ea typeface="Calibri" panose="020F0502020204030204" pitchFamily="34" charset="0"/>
                <a:cs typeface="Calibri" panose="020F0502020204030204" pitchFamily="34" charset="0"/>
              </a:rPr>
              <a:t>Contextul</a:t>
            </a:r>
            <a:r>
              <a:rPr lang="ro-RO" sz="20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b="1">
                <a:solidFill>
                  <a:srgbClr val="213F99"/>
                </a:solidFill>
                <a:latin typeface="Calibri" panose="020F0502020204030204" pitchFamily="34" charset="0"/>
                <a:ea typeface="Calibri" panose="020F0502020204030204" pitchFamily="34" charset="0"/>
                <a:cs typeface="Calibri" panose="020F0502020204030204" pitchFamily="34" charset="0"/>
              </a:rPr>
              <a:t>evaluării</a:t>
            </a:r>
            <a:r>
              <a:rPr lang="ro-RO" sz="2000" b="1">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en-US" sz="20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Subtitle 2">
            <a:extLst>
              <a:ext uri="{FF2B5EF4-FFF2-40B4-BE49-F238E27FC236}">
                <a16:creationId xmlns:a16="http://schemas.microsoft.com/office/drawing/2014/main" id="{29C4347C-7906-3155-44DE-A9607508AC02}"/>
              </a:ext>
            </a:extLst>
          </p:cNvPr>
          <p:cNvSpPr txBox="1">
            <a:spLocks/>
          </p:cNvSpPr>
          <p:nvPr/>
        </p:nvSpPr>
        <p:spPr>
          <a:xfrm>
            <a:off x="668594" y="4431079"/>
            <a:ext cx="6908922" cy="111514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Evaluarea ce face obiectul prezentului raport are ca scop furnizarea de informații pentru a susține Autoritatea de Management în realizarea evaluării intermediaire (mid-term review) conform art. 18 din Regulamentul Cadru 1060/2021 în vederea îmbunătățirii programului și a procesului de implementare a acestuia.</a:t>
            </a:r>
          </a:p>
        </p:txBody>
      </p:sp>
    </p:spTree>
    <p:extLst>
      <p:ext uri="{BB962C8B-B14F-4D97-AF65-F5344CB8AC3E}">
        <p14:creationId xmlns:p14="http://schemas.microsoft.com/office/powerpoint/2010/main" val="3465536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0759B-8F4F-A80E-EAE8-D5DAE41AE0B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11F61440-E3EE-DA25-2AAE-E0B332A6266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B239493-1D36-DAD1-6175-58A02872743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F32ED9A-C330-61AE-5D0F-33F9EEF18F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990CE23E-BDB1-6938-D953-AE8D65B0B9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B0D431-89A6-03B0-2AE3-2127D1D7D2B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498423C-FD11-118B-A297-1579C7B014A8}"/>
              </a:ext>
            </a:extLst>
          </p:cNvPr>
          <p:cNvSpPr txBox="1"/>
          <p:nvPr/>
        </p:nvSpPr>
        <p:spPr>
          <a:xfrm>
            <a:off x="690717" y="1136250"/>
            <a:ext cx="6701146" cy="400110"/>
          </a:xfrm>
          <a:prstGeom prst="rect">
            <a:avLst/>
          </a:prstGeom>
          <a:noFill/>
        </p:spPr>
        <p:txBody>
          <a:bodyPr wrap="square" rtlCol="0">
            <a:spAutoFit/>
          </a:bodyPr>
          <a:lstStyle/>
          <a:p>
            <a:r>
              <a:rPr lang="ro-RO" sz="2000" b="1">
                <a:solidFill>
                  <a:srgbClr val="213F99"/>
                </a:solidFill>
                <a:latin typeface="Calibri" panose="020F0502020204030204" pitchFamily="34" charset="0"/>
                <a:ea typeface="Calibri" panose="020F0502020204030204" pitchFamily="34" charset="0"/>
                <a:cs typeface="Calibri" panose="020F0502020204030204" pitchFamily="34" charset="0"/>
              </a:rPr>
              <a:t>Metodologia de evaluare </a:t>
            </a:r>
            <a:endParaRPr lang="en-US" sz="20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7FAD8DEC-4540-4980-C4D1-5EDE2CD0B128}"/>
              </a:ext>
            </a:extLst>
          </p:cNvPr>
          <p:cNvSpPr>
            <a:spLocks noGrp="1"/>
          </p:cNvSpPr>
          <p:nvPr>
            <p:ph type="subTitle" idx="1"/>
          </p:nvPr>
        </p:nvSpPr>
        <p:spPr>
          <a:xfrm>
            <a:off x="690717" y="1536360"/>
            <a:ext cx="6185571" cy="3410544"/>
          </a:xfrm>
        </p:spPr>
        <p:txBody>
          <a:bodyPr>
            <a:noAutofit/>
          </a:bodyPr>
          <a:lstStyle/>
          <a:p>
            <a:pPr algn="just"/>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cinci întrebări care s-au desprins din totalul întrebărilor de evaluare aferent celor 7 priorități, prevăzute în caietul de sarcini, metodologia a integrat un mix echilibrat de metode și instrumente de evaluare, precum:</a:t>
            </a:r>
          </a:p>
          <a:p>
            <a:pPr marL="285750" indent="-285750" algn="just">
              <a:spcBef>
                <a:spcPts val="0"/>
              </a:spcBef>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analiza documentară</a:t>
            </a:r>
          </a:p>
          <a:p>
            <a:pPr marL="285750" indent="-285750" algn="just">
              <a:spcBef>
                <a:spcPts val="0"/>
              </a:spcBef>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 interviuri</a:t>
            </a:r>
          </a:p>
          <a:p>
            <a:pPr marL="285750" indent="-285750" algn="just">
              <a:spcBef>
                <a:spcPts val="0"/>
              </a:spcBef>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Sondaje</a:t>
            </a:r>
          </a:p>
          <a:p>
            <a:pPr marL="285750" indent="-285750" algn="just">
              <a:spcBef>
                <a:spcPts val="0"/>
              </a:spcBef>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focus grupuri și ateliere de lucru, </a:t>
            </a:r>
          </a:p>
          <a:p>
            <a:pPr marL="285750" indent="-285750" algn="just">
              <a:spcBef>
                <a:spcPts val="0"/>
              </a:spcBef>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studii de caz</a:t>
            </a:r>
          </a:p>
          <a:p>
            <a:pPr marL="285750" indent="-285750" algn="just">
              <a:spcBef>
                <a:spcPts val="0"/>
              </a:spcBef>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 consultări cu un panel de experți, </a:t>
            </a:r>
          </a:p>
          <a:p>
            <a:pPr marL="285750" indent="-285750" algn="just">
              <a:spcBef>
                <a:spcPts val="0"/>
              </a:spcBef>
              <a:buFont typeface="Arial" panose="020B0604020202020204" pitchFamily="34" charset="0"/>
              <a:buChar char="•"/>
            </a:pPr>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metode cantitative pentru analiza progresului în implementare. </a:t>
            </a:r>
          </a:p>
          <a:p>
            <a:pPr algn="just"/>
            <a:r>
              <a:rPr lang="ro-RO" sz="1600">
                <a:solidFill>
                  <a:srgbClr val="213F99"/>
                </a:solidFill>
                <a:latin typeface="Calibri" panose="020F0502020204030204" pitchFamily="34" charset="0"/>
                <a:ea typeface="Calibri" panose="020F0502020204030204" pitchFamily="34" charset="0"/>
                <a:cs typeface="Calibri" panose="020F0502020204030204" pitchFamily="34" charset="0"/>
              </a:rPr>
              <a:t>Contribuția metodelor și instrumentelor de evaluare la formularea răspunsurilor este vizualizată în tabelul alăturat: </a:t>
            </a:r>
          </a:p>
        </p:txBody>
      </p:sp>
      <p:graphicFrame>
        <p:nvGraphicFramePr>
          <p:cNvPr id="7" name="Table 6">
            <a:extLst>
              <a:ext uri="{FF2B5EF4-FFF2-40B4-BE49-F238E27FC236}">
                <a16:creationId xmlns:a16="http://schemas.microsoft.com/office/drawing/2014/main" id="{2750BD3E-89CB-F6A2-ECA0-8D9D789B044B}"/>
              </a:ext>
            </a:extLst>
          </p:cNvPr>
          <p:cNvGraphicFramePr>
            <a:graphicFrameLocks noGrp="1"/>
          </p:cNvGraphicFramePr>
          <p:nvPr>
            <p:extLst>
              <p:ext uri="{D42A27DB-BD31-4B8C-83A1-F6EECF244321}">
                <p14:modId xmlns:p14="http://schemas.microsoft.com/office/powerpoint/2010/main" val="1349010522"/>
              </p:ext>
            </p:extLst>
          </p:nvPr>
        </p:nvGraphicFramePr>
        <p:xfrm>
          <a:off x="7324343" y="2158787"/>
          <a:ext cx="3779521" cy="2133600"/>
        </p:xfrm>
        <a:graphic>
          <a:graphicData uri="http://schemas.openxmlformats.org/drawingml/2006/table">
            <a:tbl>
              <a:tblPr firstRow="1" firstCol="1" bandRow="1"/>
              <a:tblGrid>
                <a:gridCol w="1801031">
                  <a:extLst>
                    <a:ext uri="{9D8B030D-6E8A-4147-A177-3AD203B41FA5}">
                      <a16:colId xmlns:a16="http://schemas.microsoft.com/office/drawing/2014/main" val="2025441029"/>
                    </a:ext>
                  </a:extLst>
                </a:gridCol>
                <a:gridCol w="367630">
                  <a:extLst>
                    <a:ext uri="{9D8B030D-6E8A-4147-A177-3AD203B41FA5}">
                      <a16:colId xmlns:a16="http://schemas.microsoft.com/office/drawing/2014/main" val="2244025903"/>
                    </a:ext>
                  </a:extLst>
                </a:gridCol>
                <a:gridCol w="402715">
                  <a:extLst>
                    <a:ext uri="{9D8B030D-6E8A-4147-A177-3AD203B41FA5}">
                      <a16:colId xmlns:a16="http://schemas.microsoft.com/office/drawing/2014/main" val="3146593738"/>
                    </a:ext>
                  </a:extLst>
                </a:gridCol>
                <a:gridCol w="402715">
                  <a:extLst>
                    <a:ext uri="{9D8B030D-6E8A-4147-A177-3AD203B41FA5}">
                      <a16:colId xmlns:a16="http://schemas.microsoft.com/office/drawing/2014/main" val="1964810659"/>
                    </a:ext>
                  </a:extLst>
                </a:gridCol>
                <a:gridCol w="402715">
                  <a:extLst>
                    <a:ext uri="{9D8B030D-6E8A-4147-A177-3AD203B41FA5}">
                      <a16:colId xmlns:a16="http://schemas.microsoft.com/office/drawing/2014/main" val="1061671842"/>
                    </a:ext>
                  </a:extLst>
                </a:gridCol>
                <a:gridCol w="402715">
                  <a:extLst>
                    <a:ext uri="{9D8B030D-6E8A-4147-A177-3AD203B41FA5}">
                      <a16:colId xmlns:a16="http://schemas.microsoft.com/office/drawing/2014/main" val="2222180800"/>
                    </a:ext>
                  </a:extLst>
                </a:gridCol>
              </a:tblGrid>
              <a:tr h="138430">
                <a:tc>
                  <a:txBody>
                    <a:bodyPr/>
                    <a:lstStyle/>
                    <a:p>
                      <a:pPr marL="0" marR="0" algn="ctr">
                        <a:buNone/>
                      </a:pPr>
                      <a:r>
                        <a:rPr lang="ro-RO" sz="1000" b="1">
                          <a:solidFill>
                            <a:schemeClr val="bg1"/>
                          </a:solidFill>
                          <a:effectLst/>
                          <a:latin typeface="Calibri" panose="020F0502020204030204" pitchFamily="34" charset="0"/>
                          <a:ea typeface="MS Mincho" panose="02020609040205080304" pitchFamily="49" charset="-128"/>
                          <a:cs typeface="Arial" panose="020B0604020202020204" pitchFamily="34" charset="0"/>
                        </a:rPr>
                        <a:t>Instrumente</a:t>
                      </a:r>
                      <a:endParaRPr lang="en-US" sz="1200">
                        <a:solidFill>
                          <a:schemeClr val="bg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a:solidFill>
                            <a:schemeClr val="bg1"/>
                          </a:solidFill>
                          <a:effectLst/>
                          <a:latin typeface="Calibri" panose="020F0502020204030204" pitchFamily="34" charset="0"/>
                          <a:ea typeface="MS Mincho" panose="02020609040205080304" pitchFamily="49" charset="-128"/>
                          <a:cs typeface="Arial" panose="020B0604020202020204" pitchFamily="34" charset="0"/>
                        </a:rPr>
                        <a:t>ÎE1</a:t>
                      </a:r>
                      <a:endParaRPr lang="en-US" sz="1200">
                        <a:solidFill>
                          <a:schemeClr val="bg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a:solidFill>
                            <a:schemeClr val="bg1"/>
                          </a:solidFill>
                          <a:effectLst/>
                          <a:latin typeface="Calibri" panose="020F0502020204030204" pitchFamily="34" charset="0"/>
                          <a:ea typeface="MS Mincho" panose="02020609040205080304" pitchFamily="49" charset="-128"/>
                          <a:cs typeface="Arial" panose="020B0604020202020204" pitchFamily="34" charset="0"/>
                        </a:rPr>
                        <a:t>ÎE2</a:t>
                      </a:r>
                      <a:endParaRPr lang="en-US" sz="1200">
                        <a:solidFill>
                          <a:schemeClr val="bg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a:solidFill>
                            <a:schemeClr val="bg1"/>
                          </a:solidFill>
                          <a:effectLst/>
                          <a:latin typeface="Calibri" panose="020F0502020204030204" pitchFamily="34" charset="0"/>
                          <a:ea typeface="MS Mincho" panose="02020609040205080304" pitchFamily="49" charset="-128"/>
                          <a:cs typeface="Arial" panose="020B0604020202020204" pitchFamily="34" charset="0"/>
                        </a:rPr>
                        <a:t>ÎE3</a:t>
                      </a:r>
                      <a:endParaRPr lang="en-US" sz="1200">
                        <a:solidFill>
                          <a:schemeClr val="bg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a:solidFill>
                            <a:schemeClr val="bg1"/>
                          </a:solidFill>
                          <a:effectLst/>
                          <a:latin typeface="Calibri" panose="020F0502020204030204" pitchFamily="34" charset="0"/>
                          <a:ea typeface="MS Mincho" panose="02020609040205080304" pitchFamily="49" charset="-128"/>
                          <a:cs typeface="Arial" panose="020B0604020202020204" pitchFamily="34" charset="0"/>
                        </a:rPr>
                        <a:t>ÎE4</a:t>
                      </a:r>
                      <a:endParaRPr lang="en-US" sz="1200">
                        <a:solidFill>
                          <a:schemeClr val="bg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a:solidFill>
                            <a:schemeClr val="bg1"/>
                          </a:solidFill>
                          <a:effectLst/>
                          <a:latin typeface="Calibri" panose="020F0502020204030204" pitchFamily="34" charset="0"/>
                          <a:ea typeface="MS Mincho" panose="02020609040205080304" pitchFamily="49" charset="-128"/>
                          <a:cs typeface="Arial" panose="020B0604020202020204" pitchFamily="34" charset="0"/>
                        </a:rPr>
                        <a:t>ÎE5</a:t>
                      </a:r>
                      <a:endParaRPr lang="en-US" sz="1200">
                        <a:solidFill>
                          <a:schemeClr val="bg1"/>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extLst>
                  <a:ext uri="{0D108BD9-81ED-4DB2-BD59-A6C34878D82A}">
                    <a16:rowId xmlns:a16="http://schemas.microsoft.com/office/drawing/2014/main" val="4071938613"/>
                  </a:ext>
                </a:extLst>
              </a:tr>
              <a:tr h="138430">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Cercetare documentară</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4229497248"/>
                  </a:ext>
                </a:extLst>
              </a:tr>
              <a:tr h="138430">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Interviuri</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1097072123"/>
                  </a:ext>
                </a:extLst>
              </a:tr>
              <a:tr h="138430">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Sondaj la nivelul beneficiarilor intervențiilor </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1918745345"/>
                  </a:ext>
                </a:extLst>
              </a:tr>
              <a:tr h="138430">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Colectarea de date din baze de date publice, date de program, date dministrative,  platforme, publicații </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667600821"/>
                  </a:ext>
                </a:extLst>
              </a:tr>
              <a:tr h="138430">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Analiza datelor primare și secundare</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113916908"/>
                  </a:ext>
                </a:extLst>
              </a:tr>
              <a:tr h="138430">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Ateliere de lucru</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4210711783"/>
                  </a:ext>
                </a:extLst>
              </a:tr>
              <a:tr h="138430">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Focus grup</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3554485707"/>
                  </a:ext>
                </a:extLst>
              </a:tr>
              <a:tr h="44450">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Panel de experți</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00B050"/>
                          </a:solidFill>
                          <a:effectLst/>
                          <a:latin typeface="Segoe UI Symbol" panose="020B0502040204020203" pitchFamily="34" charset="0"/>
                          <a:ea typeface="Arial Unicode MS"/>
                          <a:cs typeface="Segoe UI Symbol" panose="020B0502040204020203" pitchFamily="34" charset="0"/>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3275007985"/>
                  </a:ext>
                </a:extLst>
              </a:tr>
            </a:tbl>
          </a:graphicData>
        </a:graphic>
      </p:graphicFrame>
    </p:spTree>
    <p:extLst>
      <p:ext uri="{BB962C8B-B14F-4D97-AF65-F5344CB8AC3E}">
        <p14:creationId xmlns:p14="http://schemas.microsoft.com/office/powerpoint/2010/main" val="2460931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9BBA9-0384-9D91-6333-DC4A0575D1F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96D4454-9021-EF16-F428-E1F08DE811C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FF15F43-AAC8-7832-5726-B33864D5E79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B455B2A-C23F-3A24-7AFD-79FEF6C98E86}"/>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876FA4-27FB-75FE-1CE0-953EE8A208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6A38A5F-C53C-3E42-DF85-BB75DF877A1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B1A4DF34-0E7F-0698-2E75-E88E674AB0E2}"/>
              </a:ext>
            </a:extLst>
          </p:cNvPr>
          <p:cNvSpPr txBox="1"/>
          <p:nvPr/>
        </p:nvSpPr>
        <p:spPr>
          <a:xfrm>
            <a:off x="681573" y="1415456"/>
            <a:ext cx="6701146" cy="400110"/>
          </a:xfrm>
          <a:prstGeom prst="rect">
            <a:avLst/>
          </a:prstGeom>
          <a:noFill/>
        </p:spPr>
        <p:txBody>
          <a:bodyPr wrap="square" rtlCol="0">
            <a:spAutoFit/>
          </a:bodyPr>
          <a:lstStyle/>
          <a:p>
            <a:r>
              <a:rPr lang="ro-RO" sz="2000" b="1">
                <a:solidFill>
                  <a:srgbClr val="213F99"/>
                </a:solidFill>
                <a:latin typeface="Calibri" panose="020F0502020204030204" pitchFamily="34" charset="0"/>
                <a:ea typeface="Calibri" panose="020F0502020204030204" pitchFamily="34" charset="0"/>
                <a:cs typeface="Calibri" panose="020F0502020204030204" pitchFamily="34" charset="0"/>
              </a:rPr>
              <a:t>Limitări metodologice</a:t>
            </a:r>
            <a:endParaRPr lang="en-US" sz="20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5B98A50C-4634-DA55-0905-D4BBA5AA6575}"/>
              </a:ext>
            </a:extLst>
          </p:cNvPr>
          <p:cNvSpPr txBox="1"/>
          <p:nvPr/>
        </p:nvSpPr>
        <p:spPr>
          <a:xfrm>
            <a:off x="1926295" y="2635402"/>
            <a:ext cx="3311012" cy="338554"/>
          </a:xfrm>
          <a:prstGeom prst="rect">
            <a:avLst/>
          </a:prstGeom>
          <a:noFill/>
        </p:spPr>
        <p:txBody>
          <a:bodyPr wrap="square">
            <a:spAutoFit/>
          </a:bodyPr>
          <a:lstStyle/>
          <a:p>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Timp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endParaRPr lang="en-US" sz="16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222C22D1-A04C-1C9C-8598-85CCCB9726BF}"/>
              </a:ext>
            </a:extLst>
          </p:cNvPr>
          <p:cNvSpPr txBox="1"/>
          <p:nvPr/>
        </p:nvSpPr>
        <p:spPr>
          <a:xfrm>
            <a:off x="5796174" y="2620013"/>
            <a:ext cx="6096000" cy="369332"/>
          </a:xfrm>
          <a:prstGeom prst="rect">
            <a:avLst/>
          </a:prstGeom>
          <a:noFill/>
        </p:spPr>
        <p:txBody>
          <a:bodyPr wrap="square">
            <a:spAutoFit/>
          </a:bodyPr>
          <a:lstStyle/>
          <a:p>
            <a:r>
              <a:rPr lang="en-US"/>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r>
              <a:rPr lang="ro-RO" sz="1600" b="1">
                <a:solidFill>
                  <a:srgbClr val="213F99"/>
                </a:solidFill>
                <a:latin typeface="Calibri" panose="020F0502020204030204" pitchFamily="34" charset="0"/>
                <a:ea typeface="Calibri" panose="020F0502020204030204" pitchFamily="34" charset="0"/>
                <a:cs typeface="Calibri" panose="020F0502020204030204" pitchFamily="34" charset="0"/>
              </a:rPr>
              <a:t> - nefinalizate</a:t>
            </a:r>
            <a:endParaRPr lang="en-US" sz="1600" b="1">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6" name="Straight Connector 15">
            <a:extLst>
              <a:ext uri="{FF2B5EF4-FFF2-40B4-BE49-F238E27FC236}">
                <a16:creationId xmlns:a16="http://schemas.microsoft.com/office/drawing/2014/main" id="{560885FB-AAC9-65BC-BBE0-0B849B269F16}"/>
              </a:ext>
            </a:extLst>
          </p:cNvPr>
          <p:cNvCxnSpPr/>
          <p:nvPr/>
        </p:nvCxnSpPr>
        <p:spPr>
          <a:xfrm>
            <a:off x="5668354" y="2781902"/>
            <a:ext cx="0" cy="2160314"/>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934BA484-31C1-CC67-D0A8-42B73AA9B024}"/>
              </a:ext>
            </a:extLst>
          </p:cNvPr>
          <p:cNvSpPr txBox="1"/>
          <p:nvPr/>
        </p:nvSpPr>
        <p:spPr>
          <a:xfrm>
            <a:off x="2181934" y="3230769"/>
            <a:ext cx="3055373" cy="1600438"/>
          </a:xfrm>
          <a:prstGeom prst="rect">
            <a:avLst/>
          </a:prstGeom>
          <a:noFill/>
        </p:spPr>
        <p:txBody>
          <a:bodyPr wrap="square">
            <a:spAutoFit/>
          </a:bodyPr>
          <a:lstStyle/>
          <a:p>
            <a:pPr marL="285750" indent="-285750" algn="just">
              <a:buFont typeface="Arial" panose="020B0604020202020204" pitchFamily="34" charset="0"/>
              <a:buChar char="•"/>
            </a:pP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avut</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dispoziție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3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luni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un interval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foarte</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scurt</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complexitatea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Colectarea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datelor</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s-a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desfășurat</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sub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presiunea</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termenului</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transmitere a rezultatelor</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4FDA6DDE-CFEE-9ABE-C793-C1719895D6B1}"/>
              </a:ext>
            </a:extLst>
          </p:cNvPr>
          <p:cNvSpPr txBox="1"/>
          <p:nvPr/>
        </p:nvSpPr>
        <p:spPr>
          <a:xfrm>
            <a:off x="5796735" y="3015326"/>
            <a:ext cx="3569826" cy="2031325"/>
          </a:xfrm>
          <a:prstGeom prst="rect">
            <a:avLst/>
          </a:prstGeom>
          <a:noFill/>
        </p:spPr>
        <p:txBody>
          <a:bodyPr wrap="square">
            <a:spAutoFit/>
          </a:bodyPr>
          <a:lstStyle/>
          <a:p>
            <a:pPr marL="285750" indent="-285750" algn="jus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Majoritatea proiectelor sunt:</a:t>
            </a:r>
          </a:p>
          <a:p>
            <a:pPr marL="742950" lvl="1" indent="-285750" algn="just">
              <a:buFont typeface="Arial" panose="020B0604020202020204" pitchFamily="34" charset="0"/>
              <a:buChar char="•"/>
            </a:pPr>
            <a:r>
              <a:rPr lang="ro-RO" sz="1400" b="1">
                <a:solidFill>
                  <a:srgbClr val="213F99"/>
                </a:solidFill>
                <a:latin typeface="Calibri" panose="020F0502020204030204" pitchFamily="34" charset="0"/>
                <a:ea typeface="Calibri" panose="020F0502020204030204" pitchFamily="34" charset="0"/>
                <a:cs typeface="Calibri" panose="020F0502020204030204" pitchFamily="34" charset="0"/>
              </a:rPr>
              <a:t>Etapizate</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 (continuări din POR 2014–2020)</a:t>
            </a:r>
          </a:p>
          <a:p>
            <a:pPr marL="742950" lvl="1" indent="-285750" algn="just">
              <a:buFont typeface="Arial" panose="020B0604020202020204" pitchFamily="34" charset="0"/>
              <a:buChar char="•"/>
            </a:pPr>
            <a:r>
              <a:rPr lang="ro-RO" sz="1400" b="1">
                <a:solidFill>
                  <a:srgbClr val="213F99"/>
                </a:solidFill>
                <a:latin typeface="Calibri" panose="020F0502020204030204" pitchFamily="34" charset="0"/>
                <a:ea typeface="Calibri" panose="020F0502020204030204" pitchFamily="34" charset="0"/>
                <a:cs typeface="Calibri" panose="020F0502020204030204" pitchFamily="34" charset="0"/>
              </a:rPr>
              <a:t>Proiectele noi-în faze incipiente, </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lipsa proiectelor finalizate a împiedicat evaluarea rezultatelor efective.</a:t>
            </a:r>
          </a:p>
          <a:p>
            <a:pPr marL="285750" indent="-285750" algn="jus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Analiza s-a bazat pe țintele asumate în proiectele contractate.</a:t>
            </a:r>
          </a:p>
        </p:txBody>
      </p:sp>
    </p:spTree>
    <p:extLst>
      <p:ext uri="{BB962C8B-B14F-4D97-AF65-F5344CB8AC3E}">
        <p14:creationId xmlns:p14="http://schemas.microsoft.com/office/powerpoint/2010/main" val="3555203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FBCDB-1004-5081-4C95-447706B1762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97D3F91-6AE9-5B5A-FA0E-C05BB3BD2C69}"/>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E9A29C2-8B54-47E4-9685-D1031E2EB7F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5F15B40-70EC-8DCA-4F59-5263AD39AB7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59B6CA-E103-0223-30A5-6CE26C66EA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10D2529-F373-1AF9-912E-EF993B1E6B9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5DFBBACB-BC9A-46CA-5AA2-B30F75A686FF}"/>
              </a:ext>
            </a:extLst>
          </p:cNvPr>
          <p:cNvSpPr txBox="1"/>
          <p:nvPr/>
        </p:nvSpPr>
        <p:spPr>
          <a:xfrm>
            <a:off x="761458" y="1090495"/>
            <a:ext cx="7066345" cy="369332"/>
          </a:xfrm>
          <a:prstGeom prst="rect">
            <a:avLst/>
          </a:prstGeom>
          <a:noFill/>
        </p:spPr>
        <p:txBody>
          <a:bodyPr wrap="square" rtlCol="0">
            <a:spAutoFit/>
          </a:bodyPr>
          <a:lstStyle/>
          <a:p>
            <a:pPr marL="0" marR="0" algn="just">
              <a:spcBef>
                <a:spcPts val="600"/>
              </a:spcBef>
              <a:spcAft>
                <a:spcPts val="600"/>
              </a:spcAft>
            </a:pPr>
            <a:r>
              <a:rPr lang="ro-RO" b="1" noProof="0">
                <a:solidFill>
                  <a:srgbClr val="213F99"/>
                </a:solidFill>
                <a:latin typeface="Calibri" panose="020F0502020204030204" pitchFamily="34" charset="0"/>
                <a:ea typeface="Calibri" panose="020F0502020204030204" pitchFamily="34" charset="0"/>
                <a:cs typeface="Arial" panose="020B0604020202020204" pitchFamily="34" charset="0"/>
              </a:rPr>
              <a:t>Investiții în arealul ITI DD</a:t>
            </a:r>
            <a:endParaRPr lang="ro-RO" sz="1800" b="1" noProof="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05ED38F0-DC70-88EE-5189-77457DB3D419}"/>
              </a:ext>
            </a:extLst>
          </p:cNvPr>
          <p:cNvSpPr>
            <a:spLocks noGrp="1"/>
          </p:cNvSpPr>
          <p:nvPr>
            <p:ph type="subTitle" idx="1"/>
          </p:nvPr>
        </p:nvSpPr>
        <p:spPr>
          <a:xfrm>
            <a:off x="761458" y="1483744"/>
            <a:ext cx="6032534" cy="4171115"/>
          </a:xfrm>
        </p:spPr>
        <p:txBody>
          <a:bodyPr>
            <a:noAutofit/>
          </a:bodyPr>
          <a:lstStyle/>
          <a:p>
            <a:pPr marL="0" marR="0" algn="just">
              <a:lnSpc>
                <a:spcPct val="116000"/>
              </a:lnSpc>
              <a:spcAft>
                <a:spcPts val="800"/>
              </a:spcAft>
              <a:buNone/>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Motive a</a:t>
            </a:r>
            <a:r>
              <a:rPr lang="ro-RO" sz="1400" noProof="0">
                <a:solidFill>
                  <a:srgbClr val="213F99"/>
                </a:solidFill>
                <a:effectLst/>
                <a:latin typeface="Calibri" panose="020F0502020204030204" pitchFamily="34" charset="0"/>
                <a:ea typeface="Calibri" panose="020F0502020204030204" pitchFamily="34" charset="0"/>
                <a:cs typeface="Calibri" panose="020F0502020204030204" pitchFamily="34" charset="0"/>
              </a:rPr>
              <a:t>doptarea abordării Investiții Teritoriale Integrate (ITI) în Delta Dunării: </a:t>
            </a:r>
          </a:p>
          <a:p>
            <a:pPr marL="171450" marR="0" indent="-171450" algn="just">
              <a:lnSpc>
                <a:spcPct val="100000"/>
              </a:lnSpc>
              <a:spcBef>
                <a:spcPts val="0"/>
              </a:spcBef>
              <a:buFont typeface="Arial" panose="020B0604020202020204" pitchFamily="34" charset="0"/>
              <a:buChar char="•"/>
            </a:pPr>
            <a:r>
              <a:rPr lang="ro-RO" sz="1400" noProof="0">
                <a:solidFill>
                  <a:srgbClr val="213F99"/>
                </a:solidFill>
                <a:effectLst/>
                <a:latin typeface="Calibri" panose="020F0502020204030204" pitchFamily="34" charset="0"/>
                <a:ea typeface="Calibri" panose="020F0502020204030204" pitchFamily="34" charset="0"/>
                <a:cs typeface="Calibri" panose="020F0502020204030204" pitchFamily="34" charset="0"/>
              </a:rPr>
              <a:t>particularitățile unice ale regiunii, din punct de vedere ecologic–Rezervație a Biosferei UNESCO cu biodiversitate excepțională</a:t>
            </a:r>
          </a:p>
          <a:p>
            <a:pPr marL="171450" marR="0" indent="-171450" algn="just">
              <a:lnSpc>
                <a:spcPct val="100000"/>
              </a:lnSpc>
              <a:spcBef>
                <a:spcPts val="0"/>
              </a:spcBef>
              <a:buFont typeface="Arial" panose="020B0604020202020204" pitchFamily="34" charset="0"/>
              <a:buChar char="•"/>
            </a:pPr>
            <a:r>
              <a:rPr lang="ro-RO" sz="1400" noProof="0">
                <a:solidFill>
                  <a:srgbClr val="213F99"/>
                </a:solidFill>
                <a:effectLst/>
                <a:latin typeface="Calibri" panose="020F0502020204030204" pitchFamily="34" charset="0"/>
                <a:ea typeface="Calibri" panose="020F0502020204030204" pitchFamily="34" charset="0"/>
                <a:cs typeface="Calibri" panose="020F0502020204030204" pitchFamily="34" charset="0"/>
              </a:rPr>
              <a:t>Particularități unice socio-economice ale regiunii: accesibilitate redusă, infrastructură deficitară, economie fragilă, populație dispersată</a:t>
            </a:r>
          </a:p>
          <a:p>
            <a:pPr marR="0" algn="just">
              <a:lnSpc>
                <a:spcPct val="116000"/>
              </a:lnSpc>
              <a:spcAft>
                <a:spcPts val="800"/>
              </a:spcAft>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Finanțarea ITI DD se realizată printr-o </a:t>
            </a: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abordare integrată</a:t>
            </a: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 combinând resurse din diferite Obiective de Politică, fonduri și programe, adaptate nevoilor microregiunii</a:t>
            </a:r>
          </a:p>
          <a:p>
            <a:pPr marR="0" algn="just">
              <a:lnSpc>
                <a:spcPct val="116000"/>
              </a:lnSpc>
              <a:spcBef>
                <a:spcPts val="0"/>
              </a:spcBef>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Două moduri de finanțare: </a:t>
            </a:r>
          </a:p>
          <a:p>
            <a:pPr marL="285750" marR="0" indent="-285750" algn="just">
              <a:lnSpc>
                <a:spcPct val="116000"/>
              </a:lnSpc>
              <a:spcBef>
                <a:spcPts val="0"/>
              </a:spcBef>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alocări dedicate în anumite programe/priorități</a:t>
            </a:r>
          </a:p>
          <a:p>
            <a:pPr marL="285750" marR="0" indent="-285750" algn="just">
              <a:lnSpc>
                <a:spcPct val="116000"/>
              </a:lnSpc>
              <a:spcBef>
                <a:spcPts val="0"/>
              </a:spcBef>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punctaj suplimentar în procesul de selecție pentru alte programe.</a:t>
            </a:r>
          </a:p>
          <a:p>
            <a:pPr marR="0" algn="just">
              <a:lnSpc>
                <a:spcPct val="100000"/>
              </a:lnSpc>
              <a:spcBef>
                <a:spcPts val="300"/>
              </a:spcBef>
              <a:spcAft>
                <a:spcPts val="300"/>
              </a:spcAft>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Valoarea totală a alocării pentru arealul ITI DD este de 329 milioane EUR, semnificativ mai mică decât cea aferentă exercițiului de programare anterior-1,3 miliarde EUR. </a:t>
            </a:r>
          </a:p>
          <a:p>
            <a:pPr marR="0" algn="just">
              <a:lnSpc>
                <a:spcPct val="100000"/>
              </a:lnSpc>
              <a:spcBef>
                <a:spcPts val="300"/>
              </a:spcBef>
              <a:spcAft>
                <a:spcPts val="300"/>
              </a:spcAft>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PRSE asigură cea mai mare alocare a fondurilor-peste 160 milioane EUR, reprezentând 40% din totalul alocării. </a:t>
            </a:r>
          </a:p>
        </p:txBody>
      </p:sp>
      <p:pic>
        <p:nvPicPr>
          <p:cNvPr id="2" name="Imagine 1" descr="A pie chart with numbers and a diagram&#10;&#10;AI-generated content may be incorrect.">
            <a:extLst>
              <a:ext uri="{FF2B5EF4-FFF2-40B4-BE49-F238E27FC236}">
                <a16:creationId xmlns:a16="http://schemas.microsoft.com/office/drawing/2014/main" id="{CC96CA10-47D5-356C-188B-84C41EA291D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125522" y="1809542"/>
            <a:ext cx="4821876" cy="3036947"/>
          </a:xfrm>
          <a:prstGeom prst="rect">
            <a:avLst/>
          </a:prstGeom>
          <a:noFill/>
          <a:ln>
            <a:noFill/>
          </a:ln>
        </p:spPr>
      </p:pic>
      <p:sp>
        <p:nvSpPr>
          <p:cNvPr id="7" name="TextBox 6">
            <a:extLst>
              <a:ext uri="{FF2B5EF4-FFF2-40B4-BE49-F238E27FC236}">
                <a16:creationId xmlns:a16="http://schemas.microsoft.com/office/drawing/2014/main" id="{C82212A6-301A-7115-CD9C-367F054CF4E3}"/>
              </a:ext>
            </a:extLst>
          </p:cNvPr>
          <p:cNvSpPr txBox="1"/>
          <p:nvPr/>
        </p:nvSpPr>
        <p:spPr>
          <a:xfrm>
            <a:off x="8990838" y="4846489"/>
            <a:ext cx="2228850" cy="261610"/>
          </a:xfrm>
          <a:prstGeom prst="rect">
            <a:avLst/>
          </a:prstGeom>
          <a:noFill/>
        </p:spPr>
        <p:txBody>
          <a:bodyPr wrap="square">
            <a:spAutoFit/>
          </a:bodyPr>
          <a:lstStyle/>
          <a:p>
            <a:r>
              <a:rPr lang="ro-RO" sz="1100" i="1" noProof="0">
                <a:solidFill>
                  <a:srgbClr val="213F99"/>
                </a:solidFill>
                <a:latin typeface="Calibri" panose="020F0502020204030204" pitchFamily="34" charset="0"/>
                <a:ea typeface="Calibri" panose="020F0502020204030204" pitchFamily="34" charset="0"/>
                <a:cs typeface="Calibri" panose="020F0502020204030204" pitchFamily="34" charset="0"/>
              </a:rPr>
              <a:t>Sursa: ADI ITI DD</a:t>
            </a:r>
            <a:endParaRPr lang="en-US" sz="1100" i="1"/>
          </a:p>
        </p:txBody>
      </p:sp>
      <p:sp>
        <p:nvSpPr>
          <p:cNvPr id="11" name="TextBox 10">
            <a:extLst>
              <a:ext uri="{FF2B5EF4-FFF2-40B4-BE49-F238E27FC236}">
                <a16:creationId xmlns:a16="http://schemas.microsoft.com/office/drawing/2014/main" id="{4DD5AE79-622C-E30B-C036-28BDD37EDBED}"/>
              </a:ext>
            </a:extLst>
          </p:cNvPr>
          <p:cNvSpPr txBox="1"/>
          <p:nvPr/>
        </p:nvSpPr>
        <p:spPr>
          <a:xfrm>
            <a:off x="7291608" y="1541821"/>
            <a:ext cx="4489704" cy="266227"/>
          </a:xfrm>
          <a:prstGeom prst="rect">
            <a:avLst/>
          </a:prstGeom>
          <a:noFill/>
        </p:spPr>
        <p:txBody>
          <a:bodyPr wrap="square">
            <a:spAutoFit/>
          </a:bodyPr>
          <a:lstStyle/>
          <a:p>
            <a:pPr marL="0" marR="0" algn="ctr">
              <a:lnSpc>
                <a:spcPct val="115000"/>
              </a:lnSpc>
              <a:spcBef>
                <a:spcPts val="1000"/>
              </a:spcBef>
              <a:spcAft>
                <a:spcPts val="1000"/>
              </a:spcAft>
            </a:pPr>
            <a:r>
              <a:rPr lang="ro-RO" sz="1050" i="1">
                <a:solidFill>
                  <a:srgbClr val="213F99"/>
                </a:solidFill>
                <a:effectLst/>
                <a:latin typeface="Calibri" panose="020F0502020204030204" pitchFamily="34" charset="0"/>
                <a:ea typeface="Arial" panose="020B0604020202020204" pitchFamily="34" charset="0"/>
                <a:cs typeface="Arial" panose="020B0604020202020204" pitchFamily="34" charset="0"/>
              </a:rPr>
              <a:t>Structura finanțării ITI Delta Dunării 2021-2027 pe programe operaționale</a:t>
            </a:r>
            <a:endParaRPr lang="en-US" sz="1050">
              <a:solidFill>
                <a:srgbClr val="213F99"/>
              </a:solidFill>
              <a:effectLst/>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5931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10A9C-B7F9-C221-DC92-429640F7442A}"/>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86E95DA7-A67D-1278-1FD8-8BAE12472A5D}"/>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033BD2C0-65E3-5428-22E5-1307EA3C98D8}"/>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86DC6408-5A43-E5AE-A8C0-1CE25C11C38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D9861DD9-76E1-8EEA-A449-C565B3DC1E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BCF7B27-3111-077D-7961-65416012D4C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B5F28EE-3310-9DC9-F661-779DF816C933}"/>
              </a:ext>
            </a:extLst>
          </p:cNvPr>
          <p:cNvSpPr txBox="1"/>
          <p:nvPr/>
        </p:nvSpPr>
        <p:spPr>
          <a:xfrm>
            <a:off x="761458" y="1244080"/>
            <a:ext cx="7066345" cy="369332"/>
          </a:xfrm>
          <a:prstGeom prst="rect">
            <a:avLst/>
          </a:prstGeom>
          <a:noFill/>
        </p:spPr>
        <p:txBody>
          <a:bodyPr wrap="square" rtlCol="0">
            <a:spAutoFit/>
          </a:bodyPr>
          <a:lstStyle/>
          <a:p>
            <a:pPr marL="0" marR="0" algn="just">
              <a:spcBef>
                <a:spcPts val="600"/>
              </a:spcBef>
              <a:spcAft>
                <a:spcPts val="600"/>
              </a:spcAft>
            </a:pPr>
            <a:r>
              <a:rPr lang="ro-RO" b="1" noProof="0">
                <a:solidFill>
                  <a:srgbClr val="213F99"/>
                </a:solidFill>
                <a:latin typeface="Calibri" panose="020F0502020204030204" pitchFamily="34" charset="0"/>
                <a:ea typeface="Calibri" panose="020F0502020204030204" pitchFamily="34" charset="0"/>
                <a:cs typeface="Arial" panose="020B0604020202020204" pitchFamily="34" charset="0"/>
              </a:rPr>
              <a:t>Investiții PRSE în arealul ITI DD</a:t>
            </a:r>
            <a:endParaRPr lang="ro-RO" sz="1800" b="1" noProof="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D9E61A60-B03F-2662-905F-E17A61D6DB03}"/>
              </a:ext>
            </a:extLst>
          </p:cNvPr>
          <p:cNvSpPr>
            <a:spLocks noGrp="1"/>
          </p:cNvSpPr>
          <p:nvPr>
            <p:ph type="subTitle" idx="1"/>
          </p:nvPr>
        </p:nvSpPr>
        <p:spPr>
          <a:xfrm>
            <a:off x="761458" y="1652611"/>
            <a:ext cx="5858798" cy="2496674"/>
          </a:xfrm>
        </p:spPr>
        <p:txBody>
          <a:bodyPr>
            <a:noAutofit/>
          </a:bodyPr>
          <a:lstStyle/>
          <a:p>
            <a:pPr marR="0" algn="just">
              <a:lnSpc>
                <a:spcPct val="116000"/>
              </a:lnSpc>
              <a:spcAft>
                <a:spcPts val="800"/>
              </a:spcAft>
            </a:pPr>
            <a:r>
              <a:rPr lang="ro-RO" sz="1400" noProof="0">
                <a:solidFill>
                  <a:srgbClr val="213F99"/>
                </a:solidFill>
                <a:effectLst/>
                <a:latin typeface="Calibri" panose="020F0502020204030204" pitchFamily="34" charset="0"/>
                <a:ea typeface="Calibri" panose="020F0502020204030204" pitchFamily="34" charset="0"/>
                <a:cs typeface="Calibri" panose="020F0502020204030204" pitchFamily="34" charset="0"/>
              </a:rPr>
              <a:t>Mecanismul ITI DD este structurat în cadrul PRSE pe </a:t>
            </a:r>
            <a:r>
              <a:rPr lang="ro-RO" sz="1400" b="1" noProof="0">
                <a:solidFill>
                  <a:srgbClr val="213F99"/>
                </a:solidFill>
                <a:effectLst/>
                <a:latin typeface="Calibri" panose="020F0502020204030204" pitchFamily="34" charset="0"/>
                <a:ea typeface="Calibri" panose="020F0502020204030204" pitchFamily="34" charset="0"/>
                <a:cs typeface="Calibri" panose="020F0502020204030204" pitchFamily="34" charset="0"/>
              </a:rPr>
              <a:t>15 acțiuni </a:t>
            </a:r>
            <a:r>
              <a:rPr lang="ro-RO" sz="1400" noProof="0">
                <a:solidFill>
                  <a:srgbClr val="213F99"/>
                </a:solidFill>
                <a:effectLst/>
                <a:latin typeface="Calibri" panose="020F0502020204030204" pitchFamily="34" charset="0"/>
                <a:ea typeface="Calibri" panose="020F0502020204030204" pitchFamily="34" charset="0"/>
                <a:cs typeface="Calibri" panose="020F0502020204030204" pitchFamily="34" charset="0"/>
              </a:rPr>
              <a:t>corespunzătoare celor </a:t>
            </a:r>
            <a:r>
              <a:rPr lang="ro-RO" sz="1400" b="1" noProof="0">
                <a:solidFill>
                  <a:srgbClr val="213F99"/>
                </a:solidFill>
                <a:effectLst/>
                <a:latin typeface="Calibri" panose="020F0502020204030204" pitchFamily="34" charset="0"/>
                <a:ea typeface="Calibri" panose="020F0502020204030204" pitchFamily="34" charset="0"/>
                <a:cs typeface="Calibri" panose="020F0502020204030204" pitchFamily="34" charset="0"/>
              </a:rPr>
              <a:t>șase priorități de dezvoltare </a:t>
            </a:r>
            <a:r>
              <a:rPr lang="ro-RO" sz="1400" noProof="0">
                <a:solidFill>
                  <a:srgbClr val="213F99"/>
                </a:solidFill>
                <a:effectLst/>
                <a:latin typeface="Calibri" panose="020F0502020204030204" pitchFamily="34" charset="0"/>
                <a:ea typeface="Calibri" panose="020F0502020204030204" pitchFamily="34" charset="0"/>
                <a:cs typeface="Calibri" panose="020F0502020204030204" pitchFamily="34" charset="0"/>
              </a:rPr>
              <a:t>și răspunde unui set de provocări critice: </a:t>
            </a:r>
          </a:p>
          <a:p>
            <a:pPr marL="285750" lvl="0" indent="-285750" algn="just" fontAlgn="base">
              <a:lnSpc>
                <a:spcPct val="100000"/>
              </a:lnSpc>
              <a:spcBef>
                <a:spcPts val="0"/>
              </a:spcBef>
              <a:buClr>
                <a:srgbClr val="213F99"/>
              </a:buClr>
              <a:buSzPts val="1000"/>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Digitalizarea serviciilor publice locale și sprijinirea sectorului CDI</a:t>
            </a:r>
          </a:p>
          <a:p>
            <a:pPr marL="285750" lvl="0" indent="-285750" algn="just" fontAlgn="base">
              <a:lnSpc>
                <a:spcPct val="100000"/>
              </a:lnSpc>
              <a:spcBef>
                <a:spcPts val="0"/>
              </a:spcBef>
              <a:buClr>
                <a:srgbClr val="213F99"/>
              </a:buClr>
              <a:buSzPts val="1000"/>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Îmbunătățirea eficienței energetice a clădirilor</a:t>
            </a:r>
          </a:p>
          <a:p>
            <a:pPr marL="285750" lvl="0" indent="-285750" algn="just" fontAlgn="base">
              <a:lnSpc>
                <a:spcPct val="100000"/>
              </a:lnSpc>
              <a:spcBef>
                <a:spcPts val="0"/>
              </a:spcBef>
              <a:buClr>
                <a:srgbClr val="213F99"/>
              </a:buClr>
              <a:buSzPts val="1000"/>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Modernizarea și extinderea serviciilor de transport public</a:t>
            </a:r>
          </a:p>
          <a:p>
            <a:pPr marL="285750" lvl="0" indent="-285750" algn="just" fontAlgn="base">
              <a:lnSpc>
                <a:spcPct val="100000"/>
              </a:lnSpc>
              <a:spcBef>
                <a:spcPts val="0"/>
              </a:spcBef>
              <a:buClr>
                <a:srgbClr val="213F99"/>
              </a:buClr>
              <a:buSzPts val="1000"/>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Reabilitarea și modernizarea drumurilor județene conexe zonei ITI DD</a:t>
            </a:r>
          </a:p>
          <a:p>
            <a:pPr marL="285750" lvl="0" indent="-285750" algn="just" fontAlgn="base">
              <a:lnSpc>
                <a:spcPct val="100000"/>
              </a:lnSpc>
              <a:spcBef>
                <a:spcPts val="0"/>
              </a:spcBef>
              <a:buClr>
                <a:srgbClr val="213F99"/>
              </a:buClr>
              <a:buSzPts val="1000"/>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Dezvoltarea infrastructurii educaționale </a:t>
            </a:r>
          </a:p>
          <a:p>
            <a:pPr marL="285750" lvl="0" indent="-285750" algn="just" fontAlgn="base">
              <a:lnSpc>
                <a:spcPct val="100000"/>
              </a:lnSpc>
              <a:spcBef>
                <a:spcPts val="0"/>
              </a:spcBef>
              <a:buClr>
                <a:srgbClr val="213F99"/>
              </a:buClr>
              <a:buSzPts val="1000"/>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Dezvoltarea și modernizarea infrastructurii turistice și a patrimoniului cultural </a:t>
            </a:r>
          </a:p>
        </p:txBody>
      </p:sp>
      <p:sp>
        <p:nvSpPr>
          <p:cNvPr id="2" name="Subtitle 2">
            <a:extLst>
              <a:ext uri="{FF2B5EF4-FFF2-40B4-BE49-F238E27FC236}">
                <a16:creationId xmlns:a16="http://schemas.microsoft.com/office/drawing/2014/main" id="{26A0B7A7-A816-BC80-E5E3-C97334264558}"/>
              </a:ext>
            </a:extLst>
          </p:cNvPr>
          <p:cNvSpPr txBox="1">
            <a:spLocks/>
          </p:cNvSpPr>
          <p:nvPr/>
        </p:nvSpPr>
        <p:spPr>
          <a:xfrm>
            <a:off x="7033431" y="1583349"/>
            <a:ext cx="4489704" cy="41711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6000"/>
              </a:lnSpc>
              <a:spcBef>
                <a:spcPts val="300"/>
              </a:spcBef>
              <a:spcAft>
                <a:spcPts val="300"/>
              </a:spcAft>
            </a:pP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Alocare financiară totală ITI DD din PRSE</a:t>
            </a: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algn="just">
              <a:lnSpc>
                <a:spcPct val="116000"/>
              </a:lnSpc>
              <a:spcBef>
                <a:spcPts val="300"/>
              </a:spcBef>
              <a:spcAft>
                <a:spcPts val="300"/>
              </a:spcAft>
            </a:pP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146,2 mil. EUR FEDR</a:t>
            </a: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 reprezentând aprx. </a:t>
            </a: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11,8%</a:t>
            </a: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 din totalul alocării PRSE</a:t>
            </a:r>
          </a:p>
          <a:p>
            <a:pPr algn="just">
              <a:lnSpc>
                <a:spcPct val="116000"/>
              </a:lnSpc>
              <a:spcBef>
                <a:spcPts val="300"/>
              </a:spcBef>
              <a:spcAft>
                <a:spcPts val="300"/>
              </a:spcAft>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Cele 146,2 mil EUR disponibile pentru ITI Delta Dunării sunt oferite prioritar pentru OS 3.2 accesibilitate, urmată de mobilitate urbană, OS 2.8, biodiversitate OS2.7 și eficiență eneregetică OS 2.1. </a:t>
            </a:r>
          </a:p>
          <a:p>
            <a:pPr algn="just">
              <a:lnSpc>
                <a:spcPct val="116000"/>
              </a:lnSpc>
              <a:spcBef>
                <a:spcPts val="300"/>
              </a:spcBef>
              <a:spcAft>
                <a:spcPts val="300"/>
              </a:spcAft>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Distribuția alocării ITI DD pe Obiective Specifice (OS) poate fi urmărită în figura alăturată</a:t>
            </a:r>
          </a:p>
        </p:txBody>
      </p:sp>
      <p:graphicFrame>
        <p:nvGraphicFramePr>
          <p:cNvPr id="3" name="Chart 2">
            <a:extLst>
              <a:ext uri="{FF2B5EF4-FFF2-40B4-BE49-F238E27FC236}">
                <a16:creationId xmlns:a16="http://schemas.microsoft.com/office/drawing/2014/main" id="{916F45CE-91E4-A362-3541-9541CFD941E9}"/>
              </a:ext>
            </a:extLst>
          </p:cNvPr>
          <p:cNvGraphicFramePr/>
          <p:nvPr>
            <p:extLst>
              <p:ext uri="{D42A27DB-BD31-4B8C-83A1-F6EECF244321}">
                <p14:modId xmlns:p14="http://schemas.microsoft.com/office/powerpoint/2010/main" val="3433552251"/>
              </p:ext>
            </p:extLst>
          </p:nvPr>
        </p:nvGraphicFramePr>
        <p:xfrm>
          <a:off x="6883971" y="4149284"/>
          <a:ext cx="5117465" cy="1692275"/>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8" name="Chart 7">
            <a:extLst>
              <a:ext uri="{FF2B5EF4-FFF2-40B4-BE49-F238E27FC236}">
                <a16:creationId xmlns:a16="http://schemas.microsoft.com/office/drawing/2014/main" id="{A78DDECB-720C-3EF2-7C74-943710471956}"/>
              </a:ext>
            </a:extLst>
          </p:cNvPr>
          <p:cNvGraphicFramePr/>
          <p:nvPr>
            <p:extLst>
              <p:ext uri="{D42A27DB-BD31-4B8C-83A1-F6EECF244321}">
                <p14:modId xmlns:p14="http://schemas.microsoft.com/office/powerpoint/2010/main" val="1102532901"/>
              </p:ext>
            </p:extLst>
          </p:nvPr>
        </p:nvGraphicFramePr>
        <p:xfrm>
          <a:off x="2001583" y="4136197"/>
          <a:ext cx="3439097" cy="2138384"/>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419655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161C3-7537-54E6-3A7A-E9FB52E1C26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A34CAC-71EC-AC0F-642A-86ECC765728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4F8C675D-AB06-96DB-345E-330C287EFCC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FC8972FC-65F2-1872-AB8D-A5528960E7C4}"/>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BD7DEE9-186F-CB52-C97E-C55B7AC03B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FA50B8A-65C4-A216-A1FE-A314A597718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726E1A9A-EC7B-254D-EC94-A4F91878D9CE}"/>
              </a:ext>
            </a:extLst>
          </p:cNvPr>
          <p:cNvSpPr txBox="1"/>
          <p:nvPr/>
        </p:nvSpPr>
        <p:spPr>
          <a:xfrm>
            <a:off x="678130" y="1064066"/>
            <a:ext cx="6701146" cy="369332"/>
          </a:xfrm>
          <a:prstGeom prst="rect">
            <a:avLst/>
          </a:prstGeom>
          <a:noFill/>
        </p:spPr>
        <p:txBody>
          <a:bodyPr wrap="square" rtlCol="0">
            <a:spAutoFit/>
          </a:bodyPr>
          <a:lstStyle/>
          <a:p>
            <a:pPr marL="0" marR="0" algn="just">
              <a:spcBef>
                <a:spcPts val="600"/>
              </a:spcBef>
              <a:spcAft>
                <a:spcPts val="600"/>
              </a:spcAft>
            </a:pPr>
            <a:r>
              <a:rPr lang="ro-RO" b="1">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4CBAC05C-0DD2-D196-7E60-2E3EAC8E71B0}"/>
              </a:ext>
            </a:extLst>
          </p:cNvPr>
          <p:cNvSpPr txBox="1">
            <a:spLocks/>
          </p:cNvSpPr>
          <p:nvPr/>
        </p:nvSpPr>
        <p:spPr>
          <a:xfrm>
            <a:off x="678130" y="1400631"/>
            <a:ext cx="11305600" cy="56845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just">
              <a:spcBef>
                <a:spcPts val="600"/>
              </a:spcBef>
              <a:spcAft>
                <a:spcPts val="600"/>
              </a:spcAft>
            </a:pPr>
            <a:r>
              <a:rPr lang="ro-RO" sz="1600" b="1">
                <a:solidFill>
                  <a:srgbClr val="F36F23"/>
                </a:solidFill>
                <a:latin typeface="Calibri" panose="020F0502020204030204" pitchFamily="34" charset="0"/>
                <a:ea typeface="Calibri" panose="020F0502020204030204" pitchFamily="34" charset="0"/>
                <a:cs typeface="Calibri" panose="020F0502020204030204" pitchFamily="34" charset="0"/>
              </a:rPr>
              <a:t>Î.E. 1) </a:t>
            </a:r>
            <a:r>
              <a:rPr lang="ro-RO" sz="1600">
                <a:solidFill>
                  <a:srgbClr val="213F99"/>
                </a:solidFill>
                <a:effectLst/>
                <a:latin typeface="Calibri" panose="020F0502020204030204" pitchFamily="34" charset="0"/>
                <a:ea typeface="Arial" panose="020B0604020202020204" pitchFamily="34" charset="0"/>
                <a:cs typeface="Arial" panose="020B0604020202020204" pitchFamily="34" charset="0"/>
              </a:rPr>
              <a:t>In ce măsura obiectivele, acțiunile si intervențiile implementate continua sa răspundă problemelor socio-economice din arealul ITI DD si a nevoilor identificate prin strategia SIDDDD? In ce măsura au evoluat nevoile identificate inițial de program? </a:t>
            </a:r>
            <a:endParaRPr lang="en-US" sz="2000">
              <a:solidFill>
                <a:srgbClr val="213F99"/>
              </a:solidFill>
              <a:effectLst/>
              <a:latin typeface="Arial" panose="020B0604020202020204" pitchFamily="34" charset="0"/>
              <a:ea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9B63CC93-C011-7D3F-73AA-B7A224A53407}"/>
              </a:ext>
            </a:extLst>
          </p:cNvPr>
          <p:cNvSpPr txBox="1"/>
          <p:nvPr/>
        </p:nvSpPr>
        <p:spPr>
          <a:xfrm>
            <a:off x="603505" y="2029617"/>
            <a:ext cx="4445308" cy="3347840"/>
          </a:xfrm>
          <a:prstGeom prst="rect">
            <a:avLst/>
          </a:prstGeom>
          <a:noFill/>
        </p:spPr>
        <p:txBody>
          <a:bodyPr wrap="square">
            <a:spAutoFit/>
          </a:bodyPr>
          <a:lstStyle/>
          <a:p>
            <a:pPr algn="just">
              <a:lnSpc>
                <a:spcPct val="114000"/>
              </a:lnSpc>
              <a:spcBef>
                <a:spcPts val="0"/>
              </a:spcBef>
              <a:spcAft>
                <a:spcPts val="600"/>
              </a:spcAft>
            </a:pPr>
            <a:r>
              <a:rPr lang="ro-RO" sz="1400" b="1">
                <a:solidFill>
                  <a:srgbClr val="213F99"/>
                </a:solidFill>
                <a:latin typeface="Calibri" panose="020F0502020204030204" pitchFamily="34" charset="0"/>
                <a:ea typeface="Calibri" panose="020F0502020204030204" pitchFamily="34" charset="0"/>
                <a:cs typeface="Calibri" panose="020F0502020204030204" pitchFamily="34" charset="0"/>
              </a:rPr>
              <a:t>Problemele socio-economice care au stat la baza investițiilor PRSE în ITI DD, potrivit SIDDDD:</a:t>
            </a:r>
          </a:p>
          <a:p>
            <a:pPr marL="285750" indent="-285750" algn="just">
              <a:lnSpc>
                <a:spcPct val="114000"/>
              </a:lnSpc>
              <a:spcBef>
                <a:spcPts val="0"/>
              </a:spcBef>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acces limitat la piețe, forță de muncă și economii de scară</a:t>
            </a:r>
          </a:p>
          <a:p>
            <a:pPr marL="285750" indent="-285750" algn="just">
              <a:lnSpc>
                <a:spcPct val="114000"/>
              </a:lnSpc>
              <a:spcBef>
                <a:spcPts val="0"/>
              </a:spcBef>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economie dependentă de activități tradiționale</a:t>
            </a:r>
            <a:endParaRPr lang="en-US"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4000"/>
              </a:lnSpc>
              <a:spcBef>
                <a:spcPts val="0"/>
              </a:spcBef>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existența cererii turistice în sectorul turismului natural</a:t>
            </a:r>
            <a:endParaRPr lang="en-US"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4000"/>
              </a:lnSpc>
              <a:spcBef>
                <a:spcPts val="0"/>
              </a:spcBef>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nevoie urgentă de modernizare și extindere a rețelelor de apă și canalizare, îmbunătățirea accesului la internet și digitalizarea serviciilor publice</a:t>
            </a:r>
            <a:endParaRPr lang="en-US"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4000"/>
              </a:lnSpc>
              <a:spcBef>
                <a:spcPts val="0"/>
              </a:spcBef>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g</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rad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redus</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eficien</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ță</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energetică</a:t>
            </a: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err="1">
                <a:solidFill>
                  <a:srgbClr val="213F99"/>
                </a:solidFill>
                <a:latin typeface="Calibri" panose="020F0502020204030204" pitchFamily="34" charset="0"/>
                <a:ea typeface="Calibri" panose="020F0502020204030204" pitchFamily="34" charset="0"/>
                <a:cs typeface="Calibri" panose="020F0502020204030204" pitchFamily="34" charset="0"/>
              </a:rPr>
              <a:t>clădirilor</a:t>
            </a:r>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4000"/>
              </a:lnSpc>
              <a:spcBef>
                <a:spcPts val="0"/>
              </a:spcBef>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Investiții reduse pentru transportul naval</a:t>
            </a:r>
          </a:p>
          <a:p>
            <a:pPr marL="285750" indent="-285750" algn="just">
              <a:lnSpc>
                <a:spcPct val="114000"/>
              </a:lnSpc>
              <a:spcBef>
                <a:spcPts val="0"/>
              </a:spcBef>
              <a:buFont typeface="Arial" panose="020B0604020202020204" pitchFamily="34" charset="0"/>
              <a:buChar char="•"/>
            </a:pPr>
            <a:r>
              <a:rPr lang="en-US" sz="140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infrastructură educațională și medicală precară</a:t>
            </a:r>
          </a:p>
          <a:p>
            <a:pPr algn="just">
              <a:lnSpc>
                <a:spcPct val="114000"/>
              </a:lnSpc>
              <a:spcBef>
                <a:spcPts val="0"/>
              </a:spcBef>
            </a:pPr>
            <a:endParaRPr lang="ro-RO" sz="140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87F0BFDC-C870-209B-8C47-14271CC762D1}"/>
              </a:ext>
            </a:extLst>
          </p:cNvPr>
          <p:cNvSpPr txBox="1"/>
          <p:nvPr/>
        </p:nvSpPr>
        <p:spPr>
          <a:xfrm>
            <a:off x="5837222" y="1969085"/>
            <a:ext cx="5967682" cy="3999172"/>
          </a:xfrm>
          <a:prstGeom prst="rect">
            <a:avLst/>
          </a:prstGeom>
          <a:noFill/>
        </p:spPr>
        <p:txBody>
          <a:bodyPr wrap="square">
            <a:spAutoFit/>
          </a:bodyPr>
          <a:lstStyle/>
          <a:p>
            <a:pPr algn="just">
              <a:lnSpc>
                <a:spcPct val="114000"/>
              </a:lnSpc>
              <a:spcBef>
                <a:spcPts val="0"/>
              </a:spcBef>
              <a:spcAft>
                <a:spcPts val="600"/>
              </a:spcAft>
            </a:pPr>
            <a:r>
              <a:rPr lang="ro-RO" sz="1400" b="1">
                <a:solidFill>
                  <a:srgbClr val="213F99"/>
                </a:solidFill>
                <a:latin typeface="Calibri" panose="020F0502020204030204" pitchFamily="34" charset="0"/>
                <a:ea typeface="Calibri" panose="020F0502020204030204" pitchFamily="34" charset="0"/>
                <a:cs typeface="Calibri" panose="020F0502020204030204" pitchFamily="34" charset="0"/>
              </a:rPr>
              <a:t>Constatări nevoi actuale analiza socio-economică: </a:t>
            </a:r>
          </a:p>
          <a:p>
            <a:pPr algn="just">
              <a:lnSpc>
                <a:spcPct val="114000"/>
              </a:lnSpc>
              <a:spcBef>
                <a:spcPts val="0"/>
              </a:spcBef>
              <a:spcAft>
                <a:spcPts val="600"/>
              </a:spcAft>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Nevoile care au stat la baza strategiei rămân </a:t>
            </a:r>
            <a:r>
              <a:rPr lang="ro-RO" sz="1400" b="1">
                <a:solidFill>
                  <a:srgbClr val="213F99"/>
                </a:solidFill>
                <a:latin typeface="Calibri" panose="020F0502020204030204" pitchFamily="34" charset="0"/>
                <a:ea typeface="Calibri" panose="020F0502020204030204" pitchFamily="34" charset="0"/>
                <a:cs typeface="Calibri" panose="020F0502020204030204" pitchFamily="34" charset="0"/>
              </a:rPr>
              <a:t>în continuare valide </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având în vedere: </a:t>
            </a:r>
          </a:p>
          <a:p>
            <a:pPr marL="285750" indent="-285750" algn="jus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Un număr semnificaiv din investițiile ITI DD din POR 2014-2021 au fost etapizate</a:t>
            </a:r>
          </a:p>
          <a:p>
            <a:pPr marL="285750" indent="-285750" algn="jus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Ponderea spațiilor verzi la nivelul județului Tulcea a rămas constată, nu s-au înregistrat îmbunătățiri sau creșteri </a:t>
            </a:r>
          </a:p>
          <a:p>
            <a:pPr marL="285750" indent="-285750" algn="jus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numărul de km de drumuri publice modernizate a înregistrat o creștere în anul 2021 față de 2020, la nivelul județului Tulcea însă ulterior valoarea a rămas constată</a:t>
            </a:r>
          </a:p>
          <a:p>
            <a:pPr marL="285750" indent="-285750" algn="jus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Războiul din Ucraina accentuează necesitatea continuării investițiilor în infrastructura de transport (creșterea fluxului transportului de mărfuri-Isaccea a devenit un nod principal de tranzit)</a:t>
            </a:r>
          </a:p>
          <a:p>
            <a:pPr marL="285750" indent="-285750" algn="jus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infrastructura școlară a înregistat îmbuntățiri relative ca urmare a investițiilor în reabilitarea instituțiilor de învățământ </a:t>
            </a:r>
          </a:p>
          <a:p>
            <a:pPr marL="285750" indent="-285750" algn="jus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Turismul în Delta Dunării a înregistrat o evoluție pozitivă în perioada 2021-2024</a:t>
            </a:r>
          </a:p>
        </p:txBody>
      </p:sp>
      <p:cxnSp>
        <p:nvCxnSpPr>
          <p:cNvPr id="10" name="Straight Connector 9">
            <a:extLst>
              <a:ext uri="{FF2B5EF4-FFF2-40B4-BE49-F238E27FC236}">
                <a16:creationId xmlns:a16="http://schemas.microsoft.com/office/drawing/2014/main" id="{F3E96FA1-75DD-840C-203F-7F91EBF08A61}"/>
              </a:ext>
            </a:extLst>
          </p:cNvPr>
          <p:cNvCxnSpPr/>
          <p:nvPr/>
        </p:nvCxnSpPr>
        <p:spPr>
          <a:xfrm>
            <a:off x="5560867" y="2622309"/>
            <a:ext cx="0" cy="2160314"/>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0380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2110F-132C-ADDD-16E0-123C3118C37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9A57773E-5D72-F749-CECD-6A73296F895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3B4CA95-95D1-6DBA-22F3-A9C6ABB904D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2087FE49-7602-5B6F-4E60-8E9B26E830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E691719D-B5B4-6422-C3F2-FA031D0A04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9EEAE18-B8F0-6DB1-79B3-32AB335AA53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8EA7C71B-8568-9492-3949-8F8D3B701077}"/>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noProof="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ro-RO" sz="1800" b="1" noProof="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A99EFBD3-BF72-4514-6589-51614A946C6B}"/>
              </a:ext>
            </a:extLst>
          </p:cNvPr>
          <p:cNvSpPr txBox="1">
            <a:spLocks/>
          </p:cNvSpPr>
          <p:nvPr/>
        </p:nvSpPr>
        <p:spPr>
          <a:xfrm>
            <a:off x="751282" y="1464956"/>
            <a:ext cx="10689436" cy="77244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just">
              <a:spcBef>
                <a:spcPts val="600"/>
              </a:spcBef>
              <a:spcAft>
                <a:spcPts val="600"/>
              </a:spcAft>
            </a:pPr>
            <a:r>
              <a:rPr lang="ro-RO" sz="1600" b="1" noProof="0">
                <a:solidFill>
                  <a:srgbClr val="F36F23"/>
                </a:solidFill>
                <a:latin typeface="Calibri" panose="020F0502020204030204" pitchFamily="34" charset="0"/>
                <a:ea typeface="Calibri" panose="020F0502020204030204" pitchFamily="34" charset="0"/>
                <a:cs typeface="Calibri" panose="020F0502020204030204" pitchFamily="34" charset="0"/>
              </a:rPr>
              <a:t>Î.E. 2) </a:t>
            </a:r>
            <a:r>
              <a:rPr lang="ro-RO" sz="1600" noProof="0">
                <a:solidFill>
                  <a:srgbClr val="213F99"/>
                </a:solidFill>
                <a:effectLst/>
                <a:latin typeface="Calibri" panose="020F0502020204030204" pitchFamily="34" charset="0"/>
                <a:ea typeface="Arial" panose="020B0604020202020204" pitchFamily="34" charset="0"/>
              </a:rPr>
              <a:t>Care este progresul actual in implementare in raport cu indicatorii relevanti de realizare si rezultat pentru ITI DD?</a:t>
            </a:r>
            <a:r>
              <a:rPr lang="ro-RO" sz="1600" noProof="0">
                <a:solidFill>
                  <a:srgbClr val="213F99"/>
                </a:solidFill>
                <a:effectLst/>
                <a:latin typeface="Calibri" panose="020F0502020204030204" pitchFamily="34" charset="0"/>
                <a:ea typeface="MS Mincho" panose="02020609040205080304" pitchFamily="49" charset="-128"/>
              </a:rPr>
              <a:t> </a:t>
            </a:r>
            <a:r>
              <a:rPr lang="ro-RO" sz="1600" noProof="0">
                <a:solidFill>
                  <a:srgbClr val="213F99"/>
                </a:solidFill>
                <a:effectLst/>
                <a:latin typeface="Calibri" panose="020F0502020204030204" pitchFamily="34" charset="0"/>
                <a:ea typeface="Arial" panose="020B0604020202020204" pitchFamily="34" charset="0"/>
              </a:rPr>
              <a:t>Progresul realizat in ceea ce priveste contractarea proiectelor in zona ITI este suficient astfel incat sa se atinga obiectivele acestui mecanism?</a:t>
            </a:r>
            <a:endParaRPr lang="ro-RO" sz="1500" noProof="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5AA3B190-0889-9D20-696B-A4941159AF66}"/>
              </a:ext>
            </a:extLst>
          </p:cNvPr>
          <p:cNvSpPr txBox="1"/>
          <p:nvPr/>
        </p:nvSpPr>
        <p:spPr>
          <a:xfrm>
            <a:off x="751282" y="2237397"/>
            <a:ext cx="4445308" cy="3381182"/>
          </a:xfrm>
          <a:prstGeom prst="rect">
            <a:avLst/>
          </a:prstGeom>
          <a:noFill/>
        </p:spPr>
        <p:txBody>
          <a:bodyPr wrap="square">
            <a:spAutoFit/>
          </a:bodyPr>
          <a:lstStyle/>
          <a:p>
            <a:pPr algn="just">
              <a:lnSpc>
                <a:spcPct val="114000"/>
              </a:lnSpc>
              <a:spcBef>
                <a:spcPts val="0"/>
              </a:spcBef>
              <a:spcAft>
                <a:spcPts val="600"/>
              </a:spcAft>
            </a:pP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Prioritatea 1: </a:t>
            </a:r>
          </a:p>
          <a:p>
            <a:pPr algn="just">
              <a:lnSpc>
                <a:spcPct val="114000"/>
              </a:lnSpc>
              <a:spcBef>
                <a:spcPts val="0"/>
              </a:spcBef>
              <a:spcAft>
                <a:spcPts val="600"/>
              </a:spcAft>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Nu poate fi măsurat progresul dat fiind faptul că nu există contracte semnate deoarece apelurile pentru această zonă urmează să fie lansate în 2025</a:t>
            </a:r>
          </a:p>
          <a:p>
            <a:pPr algn="just">
              <a:lnSpc>
                <a:spcPct val="114000"/>
              </a:lnSpc>
              <a:spcBef>
                <a:spcPts val="0"/>
              </a:spcBef>
              <a:spcAft>
                <a:spcPts val="600"/>
              </a:spcAft>
            </a:pP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Prioritatea 2: </a:t>
            </a:r>
          </a:p>
          <a:p>
            <a:pPr marL="285750" indent="-285750" algn="just">
              <a:spcBef>
                <a:spcPts val="0"/>
              </a:spcBef>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Au fost lansate 3 apeluri de proiecte-valoare totală de 3,9 mil.EUR</a:t>
            </a:r>
          </a:p>
          <a:p>
            <a:pPr marL="285750" indent="-285750" algn="just">
              <a:spcBef>
                <a:spcPts val="0"/>
              </a:spcBef>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Au fost contractate 6 proiecte în cadrul Acțiunii 2.1 și 2.2-valoare totală 6 milionae EUR</a:t>
            </a:r>
          </a:p>
          <a:p>
            <a:pPr marL="285750" indent="-285750" algn="just">
              <a:lnSpc>
                <a:spcPct val="114000"/>
              </a:lnSpc>
              <a:spcBef>
                <a:spcPts val="0"/>
              </a:spcBef>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Pentru Acțiunile 2.3, 2.4 și 2.5 încă nu au fost lansate apeluri de proiecte. </a:t>
            </a:r>
          </a:p>
          <a:p>
            <a:pPr marL="285750" indent="-285750" algn="just">
              <a:lnSpc>
                <a:spcPct val="114000"/>
              </a:lnSpc>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Proiectul aferent acțiunii 2.5 se află în etapa pregătirii documentației tehnice</a:t>
            </a:r>
          </a:p>
        </p:txBody>
      </p:sp>
      <p:sp>
        <p:nvSpPr>
          <p:cNvPr id="3" name="TextBox 2">
            <a:extLst>
              <a:ext uri="{FF2B5EF4-FFF2-40B4-BE49-F238E27FC236}">
                <a16:creationId xmlns:a16="http://schemas.microsoft.com/office/drawing/2014/main" id="{144F175E-8170-282B-C3BB-9570A11CA267}"/>
              </a:ext>
            </a:extLst>
          </p:cNvPr>
          <p:cNvSpPr txBox="1"/>
          <p:nvPr/>
        </p:nvSpPr>
        <p:spPr>
          <a:xfrm>
            <a:off x="6095999" y="2237397"/>
            <a:ext cx="4445308" cy="3276025"/>
          </a:xfrm>
          <a:prstGeom prst="rect">
            <a:avLst/>
          </a:prstGeom>
          <a:noFill/>
        </p:spPr>
        <p:txBody>
          <a:bodyPr wrap="square">
            <a:spAutoFit/>
          </a:bodyPr>
          <a:lstStyle/>
          <a:p>
            <a:pPr algn="just">
              <a:lnSpc>
                <a:spcPct val="114000"/>
              </a:lnSpc>
              <a:spcBef>
                <a:spcPts val="0"/>
              </a:spcBef>
              <a:spcAft>
                <a:spcPts val="600"/>
              </a:spcAft>
            </a:pP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Prioritatea 3: </a:t>
            </a:r>
          </a:p>
          <a:p>
            <a:pPr marL="285750" indent="-285750" algn="just">
              <a:spcBef>
                <a:spcPts val="0"/>
              </a:spcBef>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Au fost contractate 2 proiecte, ambele etapizate, cu o valoare totală de 22 milioane EUR</a:t>
            </a:r>
          </a:p>
          <a:p>
            <a:pPr marL="285750" indent="-285750" algn="just">
              <a:spcBef>
                <a:spcPts val="0"/>
              </a:spcBef>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Valoarea proiectelor depuse depășește substanțial valoarea alocată prin apeluri</a:t>
            </a:r>
            <a:endPar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600"/>
              </a:spcBef>
              <a:spcAft>
                <a:spcPts val="600"/>
              </a:spcAft>
            </a:pP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Prioritatea 4:</a:t>
            </a:r>
          </a:p>
          <a:p>
            <a:pPr algn="just">
              <a:lnSpc>
                <a:spcPct val="114000"/>
              </a:lnSpc>
              <a:spcBef>
                <a:spcPts val="0"/>
              </a:spcBef>
              <a:spcAft>
                <a:spcPts val="600"/>
              </a:spcAft>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Progresul nu poate fi măsurat deoarece apelurile aferente OS3.2 pentru arealul ITI DD nu au fost încă lansate</a:t>
            </a:r>
          </a:p>
          <a:p>
            <a:pPr marR="0" lvl="0" algn="just" fontAlgn="base">
              <a:spcBef>
                <a:spcPts val="600"/>
              </a:spcBef>
              <a:spcAft>
                <a:spcPts val="600"/>
              </a:spcAft>
              <a:buClr>
                <a:srgbClr val="232323"/>
              </a:buClr>
              <a:buSzPts val="1000"/>
            </a:pPr>
            <a:r>
              <a:rPr lang="ro-RO" sz="1400" u="none" strike="noStrike" kern="0" spc="0" noProof="0">
                <a:solidFill>
                  <a:srgbClr val="213F99"/>
                </a:solidFill>
                <a:effectLst/>
                <a:latin typeface="Calibri" panose="020F0502020204030204" pitchFamily="34" charset="0"/>
                <a:ea typeface="Arial" panose="020B0604020202020204" pitchFamily="34" charset="0"/>
                <a:cs typeface="Arial" panose="020B0604020202020204" pitchFamily="34" charset="0"/>
              </a:rPr>
              <a:t>Proiectul de modernizare a transportului public naval în zona ITI DD, se află într-o etapă pregătitoare, fiind un proiect pentru care a fost semnat un Pact de Integritate</a:t>
            </a:r>
            <a:endParaRPr lang="ro-RO" sz="1800" u="none" strike="noStrike" kern="0" spc="0" noProof="0">
              <a:solidFill>
                <a:srgbClr val="213F99"/>
              </a:solidFill>
              <a:effectLst/>
              <a:latin typeface="Arial" panose="020B0604020202020204" pitchFamily="34" charset="0"/>
              <a:ea typeface="Arial" panose="020B0604020202020204" pitchFamily="34" charset="0"/>
              <a:cs typeface="Arial" panose="020B0604020202020204" pitchFamily="34" charset="0"/>
            </a:endParaRPr>
          </a:p>
          <a:p>
            <a:pPr algn="just">
              <a:lnSpc>
                <a:spcPct val="114000"/>
              </a:lnSpc>
              <a:spcBef>
                <a:spcPts val="0"/>
              </a:spcBef>
              <a:spcAft>
                <a:spcPts val="600"/>
              </a:spcAft>
            </a:pPr>
            <a:endPar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77333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53725-B76F-2381-764E-82194A88EDC6}"/>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919EA40-9C97-41D2-F2E1-BB6B6BDB6E5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73BC9CB-AB75-7C4B-01C7-4623121C7AF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10158D5B-C3D8-8A63-D944-DF75A0EC54F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06405475-9619-6D85-8BDD-FB0B3BB850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2CE2E25-0D06-BC35-07E8-E00A12C36BF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1B705881-C40F-5F4E-8D44-2234D805AFE2}"/>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noProof="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ro-RO" sz="1800" b="1" noProof="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1EFE2221-3816-3061-61A1-4F2071EAA5D6}"/>
              </a:ext>
            </a:extLst>
          </p:cNvPr>
          <p:cNvSpPr txBox="1">
            <a:spLocks/>
          </p:cNvSpPr>
          <p:nvPr/>
        </p:nvSpPr>
        <p:spPr>
          <a:xfrm>
            <a:off x="751282" y="1464956"/>
            <a:ext cx="10689436" cy="77244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just">
              <a:spcBef>
                <a:spcPts val="600"/>
              </a:spcBef>
              <a:spcAft>
                <a:spcPts val="600"/>
              </a:spcAft>
            </a:pPr>
            <a:r>
              <a:rPr lang="ro-RO" sz="1600" b="1" noProof="0">
                <a:solidFill>
                  <a:srgbClr val="F36F23"/>
                </a:solidFill>
                <a:latin typeface="Calibri" panose="020F0502020204030204" pitchFamily="34" charset="0"/>
                <a:ea typeface="Calibri" panose="020F0502020204030204" pitchFamily="34" charset="0"/>
                <a:cs typeface="Calibri" panose="020F0502020204030204" pitchFamily="34" charset="0"/>
              </a:rPr>
              <a:t>Î.E. 2) </a:t>
            </a:r>
            <a:r>
              <a:rPr lang="ro-RO" sz="1600" noProof="0">
                <a:solidFill>
                  <a:srgbClr val="213F99"/>
                </a:solidFill>
                <a:effectLst/>
                <a:latin typeface="Calibri" panose="020F0502020204030204" pitchFamily="34" charset="0"/>
                <a:ea typeface="Arial" panose="020B0604020202020204" pitchFamily="34" charset="0"/>
              </a:rPr>
              <a:t>Care este progresul actual in implementare in raport cu indicatorii relevanti de realizare si rezultat pentru ITI DD?</a:t>
            </a:r>
            <a:r>
              <a:rPr lang="ro-RO" sz="1600" noProof="0">
                <a:solidFill>
                  <a:srgbClr val="213F99"/>
                </a:solidFill>
                <a:effectLst/>
                <a:latin typeface="Calibri" panose="020F0502020204030204" pitchFamily="34" charset="0"/>
                <a:ea typeface="MS Mincho" panose="02020609040205080304" pitchFamily="49" charset="-128"/>
              </a:rPr>
              <a:t> </a:t>
            </a:r>
            <a:r>
              <a:rPr lang="ro-RO" sz="1600" noProof="0">
                <a:solidFill>
                  <a:srgbClr val="213F99"/>
                </a:solidFill>
                <a:effectLst/>
                <a:latin typeface="Calibri" panose="020F0502020204030204" pitchFamily="34" charset="0"/>
                <a:ea typeface="Arial" panose="020B0604020202020204" pitchFamily="34" charset="0"/>
              </a:rPr>
              <a:t>Progresul realizat in ceea ce priveste contractarea proiectelor in zona ITI este suficient astfel incat sa se atinga obiectivele acestui mecanism?</a:t>
            </a:r>
            <a:endParaRPr lang="ro-RO" sz="1500" noProof="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6A274148-D5BE-5834-D8FF-1B2DC1486C9B}"/>
              </a:ext>
            </a:extLst>
          </p:cNvPr>
          <p:cNvSpPr txBox="1"/>
          <p:nvPr/>
        </p:nvSpPr>
        <p:spPr>
          <a:xfrm>
            <a:off x="1034746" y="2203266"/>
            <a:ext cx="4445308" cy="3901196"/>
          </a:xfrm>
          <a:prstGeom prst="rect">
            <a:avLst/>
          </a:prstGeom>
          <a:noFill/>
        </p:spPr>
        <p:txBody>
          <a:bodyPr wrap="square">
            <a:spAutoFit/>
          </a:bodyPr>
          <a:lstStyle/>
          <a:p>
            <a:pPr algn="just">
              <a:lnSpc>
                <a:spcPct val="114000"/>
              </a:lnSpc>
              <a:spcBef>
                <a:spcPts val="0"/>
              </a:spcBef>
              <a:spcAft>
                <a:spcPts val="600"/>
              </a:spcAft>
            </a:pP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Prioritatea 5:</a:t>
            </a:r>
          </a:p>
          <a:p>
            <a:pPr marL="285750" indent="-285750" algn="just">
              <a:lnSpc>
                <a:spcPct val="114000"/>
              </a:lnSpc>
              <a:spcBef>
                <a:spcPts val="0"/>
              </a:spcBef>
              <a:spcAft>
                <a:spcPts val="600"/>
              </a:spcAft>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În cadrul OS4.2 au fost contractate cinci proiecte prin trei apeluri aferente, toate destinate proiectelor etapizate. </a:t>
            </a:r>
          </a:p>
          <a:p>
            <a:pPr marL="285750" indent="-285750" algn="just">
              <a:lnSpc>
                <a:spcPct val="114000"/>
              </a:lnSpc>
              <a:spcBef>
                <a:spcPts val="0"/>
              </a:spcBef>
              <a:spcAft>
                <a:spcPts val="600"/>
              </a:spcAft>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Pentru OS4.6 s-a înregistrat un interes scăzut în arealul ITI DD, sumele au fost transferate, în cadrul modificării de programe, către intervenții de eficientizare energetică în acest areal </a:t>
            </a:r>
          </a:p>
          <a:p>
            <a:pPr marL="285750" indent="-285750" algn="just">
              <a:lnSpc>
                <a:spcPct val="114000"/>
              </a:lnSpc>
              <a:spcBef>
                <a:spcPts val="0"/>
              </a:spcBef>
              <a:spcAft>
                <a:spcPts val="600"/>
              </a:spcAf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Valoarea proiectelor depuse a depășit substanțial valoare disponibilă alocată în cadrul apelurilor</a:t>
            </a:r>
          </a:p>
          <a:p>
            <a:pPr marL="285750" indent="-285750" algn="just">
              <a:lnSpc>
                <a:spcPct val="114000"/>
              </a:lnSpc>
              <a:spcBef>
                <a:spcPts val="0"/>
              </a:spcBef>
              <a:spcAft>
                <a:spcPts val="600"/>
              </a:spcAft>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Au fost </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semnate 5 proiecte pentru infrastructură educațională la nivelul învățământului preșcolar, primar și secundar în valoare de 2,6 mil. EUR</a:t>
            </a:r>
            <a:endPar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4000"/>
              </a:lnSpc>
              <a:spcBef>
                <a:spcPts val="0"/>
              </a:spcBef>
              <a:spcAft>
                <a:spcPts val="600"/>
              </a:spcAft>
              <a:buFont typeface="Arial" panose="020B0604020202020204" pitchFamily="34" charset="0"/>
              <a:buChar char="•"/>
            </a:pPr>
            <a:endPar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7ADE81BA-EEBA-DCDF-6BFD-6955FAEB819B}"/>
              </a:ext>
            </a:extLst>
          </p:cNvPr>
          <p:cNvSpPr txBox="1"/>
          <p:nvPr/>
        </p:nvSpPr>
        <p:spPr>
          <a:xfrm>
            <a:off x="6147608" y="2232878"/>
            <a:ext cx="4445308" cy="3125984"/>
          </a:xfrm>
          <a:prstGeom prst="rect">
            <a:avLst/>
          </a:prstGeom>
          <a:noFill/>
        </p:spPr>
        <p:txBody>
          <a:bodyPr wrap="square">
            <a:spAutoFit/>
          </a:bodyPr>
          <a:lstStyle/>
          <a:p>
            <a:pPr algn="just">
              <a:lnSpc>
                <a:spcPct val="114000"/>
              </a:lnSpc>
              <a:spcBef>
                <a:spcPts val="0"/>
              </a:spcBef>
              <a:spcAft>
                <a:spcPts val="600"/>
              </a:spcAft>
            </a:pPr>
            <a:r>
              <a:rPr lang="ro-RO" sz="1400" b="1" noProof="0">
                <a:solidFill>
                  <a:srgbClr val="213F99"/>
                </a:solidFill>
                <a:latin typeface="Calibri" panose="020F0502020204030204" pitchFamily="34" charset="0"/>
                <a:ea typeface="Calibri" panose="020F0502020204030204" pitchFamily="34" charset="0"/>
                <a:cs typeface="Calibri" panose="020F0502020204030204" pitchFamily="34" charset="0"/>
              </a:rPr>
              <a:t>Prioritatea 6: </a:t>
            </a:r>
          </a:p>
          <a:p>
            <a:pPr marL="285750" indent="-285750" algn="just">
              <a:lnSpc>
                <a:spcPct val="114000"/>
              </a:lnSpc>
              <a:spcBef>
                <a:spcPts val="300"/>
              </a:spcBef>
              <a:spcAft>
                <a:spcPts val="300"/>
              </a:spcAf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Există 6 proiecte contractate în valoare de 7 milioane EUR</a:t>
            </a:r>
          </a:p>
          <a:p>
            <a:pPr marL="285750" indent="-285750" algn="just">
              <a:lnSpc>
                <a:spcPct val="114000"/>
              </a:lnSpc>
              <a:spcBef>
                <a:spcPts val="300"/>
              </a:spcBef>
              <a:spcAft>
                <a:spcPts val="300"/>
              </a:spcAft>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Cinci din numărul total al proiectelor vizează investiții pentru dezvoltarea integrată a zonelor urbane iar al șaselea proiect vizează investiții pentru valorificarea potențialului turistic în zone non-urbane</a:t>
            </a:r>
          </a:p>
          <a:p>
            <a:pPr marL="285750" indent="-285750" algn="just">
              <a:lnSpc>
                <a:spcPct val="114000"/>
              </a:lnSpc>
              <a:spcBef>
                <a:spcPts val="300"/>
              </a:spcBef>
              <a:spcAft>
                <a:spcPts val="300"/>
              </a:spcAft>
              <a:buFont typeface="Arial" panose="020B0604020202020204" pitchFamily="34" charset="0"/>
              <a:buChar char="•"/>
            </a:pP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Valoarea contracă pentru proiectelor OS5.1 reprezintă 54% din alocare</a:t>
            </a:r>
          </a:p>
          <a:p>
            <a:pPr marL="285750" indent="-285750" algn="just">
              <a:lnSpc>
                <a:spcPct val="114000"/>
              </a:lnSpc>
              <a:spcBef>
                <a:spcPts val="300"/>
              </a:spcBef>
              <a:spcAft>
                <a:spcPts val="300"/>
              </a:spcAft>
              <a:buFont typeface="Arial" panose="020B0604020202020204" pitchFamily="34" charset="0"/>
              <a:buChar char="•"/>
            </a:pPr>
            <a:r>
              <a:rPr lang="ro-RO" sz="1400" noProof="0">
                <a:solidFill>
                  <a:srgbClr val="213F99"/>
                </a:solidFill>
                <a:latin typeface="Calibri" panose="020F0502020204030204" pitchFamily="34" charset="0"/>
                <a:ea typeface="Calibri" panose="020F0502020204030204" pitchFamily="34" charset="0"/>
                <a:cs typeface="Calibri" panose="020F0502020204030204" pitchFamily="34" charset="0"/>
              </a:rPr>
              <a:t>Valoarea contractată a proiectului OS5.2 reprezintă 12% din totalul alocat</a:t>
            </a:r>
          </a:p>
        </p:txBody>
      </p:sp>
    </p:spTree>
    <p:extLst>
      <p:ext uri="{BB962C8B-B14F-4D97-AF65-F5344CB8AC3E}">
        <p14:creationId xmlns:p14="http://schemas.microsoft.com/office/powerpoint/2010/main" val="20396906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ee2a0fe-1226-4a34-9e06-7c398078da57" xsi:nil="true"/>
    <lcf76f155ced4ddcb4097134ff3c332f xmlns="1f6e3964-c330-437f-9746-f4e74fd478e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5DF10022B1E084BA25B07402301E731" ma:contentTypeVersion="13" ma:contentTypeDescription="Create a new document." ma:contentTypeScope="" ma:versionID="818b28ae302174c03c0c39462c2a275d">
  <xsd:schema xmlns:xsd="http://www.w3.org/2001/XMLSchema" xmlns:xs="http://www.w3.org/2001/XMLSchema" xmlns:p="http://schemas.microsoft.com/office/2006/metadata/properties" xmlns:ns2="1f6e3964-c330-437f-9746-f4e74fd478e1" xmlns:ns3="9ee2a0fe-1226-4a34-9e06-7c398078da57" targetNamespace="http://schemas.microsoft.com/office/2006/metadata/properties" ma:root="true" ma:fieldsID="a9253a2c810e9462d66049d77c9a0cef" ns2:_="" ns3:_="">
    <xsd:import namespace="1f6e3964-c330-437f-9746-f4e74fd478e1"/>
    <xsd:import namespace="9ee2a0fe-1226-4a34-9e06-7c398078da5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e3964-c330-437f-9746-f4e74fd478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62ed439-0888-4e77-b5dd-592e4d4f85f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e2a0fe-1226-4a34-9e06-7c398078da5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eb27ec-c89f-4d64-ba30-1abc8b8319c4}" ma:internalName="TaxCatchAll" ma:showField="CatchAllData" ma:web="9ee2a0fe-1226-4a34-9e06-7c398078da5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A2094C-9D5B-4A75-898A-2FEFD6D6F1DD}">
  <ds:schemaRefs>
    <ds:schemaRef ds:uri="http://schemas.microsoft.com/office/2006/documentManagement/types"/>
    <ds:schemaRef ds:uri="http://www.w3.org/XML/1998/namespace"/>
    <ds:schemaRef ds:uri="1f6e3964-c330-437f-9746-f4e74fd478e1"/>
    <ds:schemaRef ds:uri="http://schemas.openxmlformats.org/package/2006/metadata/core-properties"/>
    <ds:schemaRef ds:uri="9ee2a0fe-1226-4a34-9e06-7c398078da57"/>
    <ds:schemaRef ds:uri="http://purl.org/dc/elements/1.1/"/>
    <ds:schemaRef ds:uri="http://purl.org/dc/dcmitype/"/>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5919B15D-2285-4658-9A9A-FB480E2C1B2A}">
  <ds:schemaRefs>
    <ds:schemaRef ds:uri="http://schemas.microsoft.com/sharepoint/v3/contenttype/forms"/>
  </ds:schemaRefs>
</ds:datastoreItem>
</file>

<file path=customXml/itemProps3.xml><?xml version="1.0" encoding="utf-8"?>
<ds:datastoreItem xmlns:ds="http://schemas.openxmlformats.org/officeDocument/2006/customXml" ds:itemID="{68A2F8F4-800E-4538-90D3-5BB4F81D2B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6e3964-c330-437f-9746-f4e74fd478e1"/>
    <ds:schemaRef ds:uri="9ee2a0fe-1226-4a34-9e06-7c398078da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TotalTime>
  <Words>2548</Words>
  <Application>Microsoft Office PowerPoint</Application>
  <PresentationFormat>Widescreen</PresentationFormat>
  <Paragraphs>248</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Aptos</vt:lpstr>
      <vt:lpstr>Aptos Display</vt:lpstr>
      <vt:lpstr>Arial</vt:lpstr>
      <vt:lpstr>Calibri</vt:lpstr>
      <vt:lpstr>Segoe UI Symbol</vt:lpstr>
      <vt:lpstr>Wingdings</vt:lpstr>
      <vt:lpstr>Office Theme</vt:lpstr>
      <vt:lpstr>Evaluarea intermediară timpurie a  Programului Regional Sud-Est 2021-2027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Regiunea Sud-Est se dezvoltă cu noi!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Miruna Toma</dc:creator>
  <cp:lastModifiedBy>LL</cp:lastModifiedBy>
  <cp:revision>47</cp:revision>
  <dcterms:created xsi:type="dcterms:W3CDTF">2025-03-20T13:54:02Z</dcterms:created>
  <dcterms:modified xsi:type="dcterms:W3CDTF">2025-03-25T15:16:42Z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0x01010015DF10022B1E084BA25B07402301E731</vt:lpwstr>
  </property>
  <property fmtid="{D5CDD505-2E9C-101B-9397-08002B2CF9AE}" pid="3" name="MediaServiceImageTags">
    <vt:lpwstr/>
  </property>
</Properties>
</file>