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9" r:id="rId6"/>
    <p:sldId id="260" r:id="rId7"/>
    <p:sldId id="261" r:id="rId8"/>
    <p:sldId id="263" r:id="rId9"/>
    <p:sldId id="262" r:id="rId10"/>
    <p:sldId id="275" r:id="rId11"/>
    <p:sldId id="264" r:id="rId12"/>
    <p:sldId id="277" r:id="rId13"/>
    <p:sldId id="278" r:id="rId14"/>
    <p:sldId id="279" r:id="rId15"/>
    <p:sldId id="280" r:id="rId16"/>
    <p:sldId id="272" r:id="rId17"/>
    <p:sldId id="273" r:id="rId18"/>
    <p:sldId id="276" r:id="rId19"/>
    <p:sldId id="25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B349"/>
    <a:srgbClr val="213F99"/>
    <a:srgbClr val="F36F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196A72-E734-443C-A5F9-806B55AF0457}" v="10" dt="2025-03-24T20:47:56.2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1484" autoAdjust="0"/>
  </p:normalViewPr>
  <p:slideViewPr>
    <p:cSldViewPr snapToGrid="0">
      <p:cViewPr varScale="1">
        <p:scale>
          <a:sx n="73" d="100"/>
          <a:sy n="73" d="100"/>
        </p:scale>
        <p:origin x="998"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ugen Perianu" userId="4d3fff4d2f8d5df9" providerId="LiveId" clId="{36196A72-E734-443C-A5F9-806B55AF0457}"/>
    <pc:docChg chg="undo custSel addSld delSld modSld">
      <pc:chgData name="Eugen Perianu" userId="4d3fff4d2f8d5df9" providerId="LiveId" clId="{36196A72-E734-443C-A5F9-806B55AF0457}" dt="2025-03-24T20:53:33.371" v="1816" actId="20577"/>
      <pc:docMkLst>
        <pc:docMk/>
      </pc:docMkLst>
      <pc:sldChg chg="addSp delSp modSp mod">
        <pc:chgData name="Eugen Perianu" userId="4d3fff4d2f8d5df9" providerId="LiveId" clId="{36196A72-E734-443C-A5F9-806B55AF0457}" dt="2025-03-24T20:48:11.837" v="1813" actId="1076"/>
        <pc:sldMkLst>
          <pc:docMk/>
          <pc:sldMk cId="3194141190" sldId="256"/>
        </pc:sldMkLst>
        <pc:spChg chg="mod">
          <ac:chgData name="Eugen Perianu" userId="4d3fff4d2f8d5df9" providerId="LiveId" clId="{36196A72-E734-443C-A5F9-806B55AF0457}" dt="2025-03-24T20:47:32.471" v="1809" actId="20577"/>
          <ac:spMkLst>
            <pc:docMk/>
            <pc:sldMk cId="3194141190" sldId="256"/>
            <ac:spMk id="3" creationId="{29BD9188-487A-F650-5E7C-71E640B1F59D}"/>
          </ac:spMkLst>
        </pc:spChg>
        <pc:picChg chg="del">
          <ac:chgData name="Eugen Perianu" userId="4d3fff4d2f8d5df9" providerId="LiveId" clId="{36196A72-E734-443C-A5F9-806B55AF0457}" dt="2025-03-24T20:47:35.645" v="1810" actId="478"/>
          <ac:picMkLst>
            <pc:docMk/>
            <pc:sldMk cId="3194141190" sldId="256"/>
            <ac:picMk id="14" creationId="{2BA2A76C-9F6A-0FE3-A9C0-F90FF69A9594}"/>
          </ac:picMkLst>
        </pc:picChg>
        <pc:picChg chg="add mod">
          <ac:chgData name="Eugen Perianu" userId="4d3fff4d2f8d5df9" providerId="LiveId" clId="{36196A72-E734-443C-A5F9-806B55AF0457}" dt="2025-03-24T20:48:11.837" v="1813" actId="1076"/>
          <ac:picMkLst>
            <pc:docMk/>
            <pc:sldMk cId="3194141190" sldId="256"/>
            <ac:picMk id="15" creationId="{B44E5D3D-B05B-444F-AD58-49F23AA83759}"/>
          </ac:picMkLst>
        </pc:picChg>
      </pc:sldChg>
      <pc:sldChg chg="del">
        <pc:chgData name="Eugen Perianu" userId="4d3fff4d2f8d5df9" providerId="LiveId" clId="{36196A72-E734-443C-A5F9-806B55AF0457}" dt="2025-03-24T20:48:21.939" v="1814" actId="47"/>
        <pc:sldMkLst>
          <pc:docMk/>
          <pc:sldMk cId="985684572" sldId="257"/>
        </pc:sldMkLst>
      </pc:sldChg>
      <pc:sldChg chg="modSp mod">
        <pc:chgData name="Eugen Perianu" userId="4d3fff4d2f8d5df9" providerId="LiveId" clId="{36196A72-E734-443C-A5F9-806B55AF0457}" dt="2025-03-24T18:36:13.830" v="10" actId="1076"/>
        <pc:sldMkLst>
          <pc:docMk/>
          <pc:sldMk cId="3465536661" sldId="259"/>
        </pc:sldMkLst>
        <pc:spChg chg="mod">
          <ac:chgData name="Eugen Perianu" userId="4d3fff4d2f8d5df9" providerId="LiveId" clId="{36196A72-E734-443C-A5F9-806B55AF0457}" dt="2025-03-24T18:35:47.949" v="7" actId="6549"/>
          <ac:spMkLst>
            <pc:docMk/>
            <pc:sldMk cId="3465536661" sldId="259"/>
            <ac:spMk id="7" creationId="{7AEE125F-A75C-FC2F-23C1-5987D3A58CC1}"/>
          </ac:spMkLst>
        </pc:spChg>
        <pc:spChg chg="mod">
          <ac:chgData name="Eugen Perianu" userId="4d3fff4d2f8d5df9" providerId="LiveId" clId="{36196A72-E734-443C-A5F9-806B55AF0457}" dt="2025-03-24T18:36:13.830" v="10" actId="1076"/>
          <ac:spMkLst>
            <pc:docMk/>
            <pc:sldMk cId="3465536661" sldId="259"/>
            <ac:spMk id="13" creationId="{B702907B-E9B5-7973-1955-D94AD18DC220}"/>
          </ac:spMkLst>
        </pc:spChg>
        <pc:spChg chg="mod">
          <ac:chgData name="Eugen Perianu" userId="4d3fff4d2f8d5df9" providerId="LiveId" clId="{36196A72-E734-443C-A5F9-806B55AF0457}" dt="2025-03-24T18:36:08.120" v="9" actId="1076"/>
          <ac:spMkLst>
            <pc:docMk/>
            <pc:sldMk cId="3465536661" sldId="259"/>
            <ac:spMk id="14" creationId="{29C4347C-7906-3155-44DE-A9607508AC02}"/>
          </ac:spMkLst>
        </pc:spChg>
      </pc:sldChg>
      <pc:sldChg chg="modSp mod">
        <pc:chgData name="Eugen Perianu" userId="4d3fff4d2f8d5df9" providerId="LiveId" clId="{36196A72-E734-443C-A5F9-806B55AF0457}" dt="2025-03-24T18:38:42.461" v="12" actId="1076"/>
        <pc:sldMkLst>
          <pc:docMk/>
          <pc:sldMk cId="2460931098" sldId="260"/>
        </pc:sldMkLst>
        <pc:picChg chg="mod">
          <ac:chgData name="Eugen Perianu" userId="4d3fff4d2f8d5df9" providerId="LiveId" clId="{36196A72-E734-443C-A5F9-806B55AF0457}" dt="2025-03-24T18:38:42.461" v="12" actId="1076"/>
          <ac:picMkLst>
            <pc:docMk/>
            <pc:sldMk cId="2460931098" sldId="260"/>
            <ac:picMk id="8" creationId="{52B189AC-A24B-3E58-108E-C734EBB94D34}"/>
          </ac:picMkLst>
        </pc:picChg>
      </pc:sldChg>
      <pc:sldChg chg="modSp mod">
        <pc:chgData name="Eugen Perianu" userId="4d3fff4d2f8d5df9" providerId="LiveId" clId="{36196A72-E734-443C-A5F9-806B55AF0457}" dt="2025-03-24T18:39:20.804" v="41" actId="20577"/>
        <pc:sldMkLst>
          <pc:docMk/>
          <pc:sldMk cId="3555203024" sldId="261"/>
        </pc:sldMkLst>
        <pc:spChg chg="mod">
          <ac:chgData name="Eugen Perianu" userId="4d3fff4d2f8d5df9" providerId="LiveId" clId="{36196A72-E734-443C-A5F9-806B55AF0457}" dt="2025-03-24T18:39:20.804" v="41" actId="20577"/>
          <ac:spMkLst>
            <pc:docMk/>
            <pc:sldMk cId="3555203024" sldId="261"/>
            <ac:spMk id="21" creationId="{4FDA6DDE-CFEE-9ABE-C793-C1719895D6B1}"/>
          </ac:spMkLst>
        </pc:spChg>
      </pc:sldChg>
      <pc:sldChg chg="addSp delSp modSp mod">
        <pc:chgData name="Eugen Perianu" userId="4d3fff4d2f8d5df9" providerId="LiveId" clId="{36196A72-E734-443C-A5F9-806B55AF0457}" dt="2025-03-24T19:14:07.238" v="416" actId="1076"/>
        <pc:sldMkLst>
          <pc:docMk/>
          <pc:sldMk cId="2155559992" sldId="262"/>
        </pc:sldMkLst>
        <pc:spChg chg="add mod">
          <ac:chgData name="Eugen Perianu" userId="4d3fff4d2f8d5df9" providerId="LiveId" clId="{36196A72-E734-443C-A5F9-806B55AF0457}" dt="2025-03-24T19:11:00.661" v="400" actId="20577"/>
          <ac:spMkLst>
            <pc:docMk/>
            <pc:sldMk cId="2155559992" sldId="262"/>
            <ac:spMk id="13" creationId="{2AB2FA10-8D64-4A27-88D7-4D49435DE37F}"/>
          </ac:spMkLst>
        </pc:spChg>
        <pc:spChg chg="mod">
          <ac:chgData name="Eugen Perianu" userId="4d3fff4d2f8d5df9" providerId="LiveId" clId="{36196A72-E734-443C-A5F9-806B55AF0457}" dt="2025-03-24T19:11:36.194" v="406" actId="1076"/>
          <ac:spMkLst>
            <pc:docMk/>
            <pc:sldMk cId="2155559992" sldId="262"/>
            <ac:spMk id="14" creationId="{08C21CD7-CF68-0032-5CD8-E41D973C9899}"/>
          </ac:spMkLst>
        </pc:spChg>
        <pc:spChg chg="add del mod">
          <ac:chgData name="Eugen Perianu" userId="4d3fff4d2f8d5df9" providerId="LiveId" clId="{36196A72-E734-443C-A5F9-806B55AF0457}" dt="2025-03-24T19:03:16.333" v="337" actId="478"/>
          <ac:spMkLst>
            <pc:docMk/>
            <pc:sldMk cId="2155559992" sldId="262"/>
            <ac:spMk id="15" creationId="{6735D09E-CF5F-4422-A57E-1B2DCAE6EA36}"/>
          </ac:spMkLst>
        </pc:spChg>
        <pc:spChg chg="add mod">
          <ac:chgData name="Eugen Perianu" userId="4d3fff4d2f8d5df9" providerId="LiveId" clId="{36196A72-E734-443C-A5F9-806B55AF0457}" dt="2025-03-24T19:07:03.428" v="365" actId="14100"/>
          <ac:spMkLst>
            <pc:docMk/>
            <pc:sldMk cId="2155559992" sldId="262"/>
            <ac:spMk id="16" creationId="{F168425E-5BEB-4368-908E-3B5E25866CC1}"/>
          </ac:spMkLst>
        </pc:spChg>
        <pc:spChg chg="add mod">
          <ac:chgData name="Eugen Perianu" userId="4d3fff4d2f8d5df9" providerId="LiveId" clId="{36196A72-E734-443C-A5F9-806B55AF0457}" dt="2025-03-24T19:14:07.238" v="416" actId="1076"/>
          <ac:spMkLst>
            <pc:docMk/>
            <pc:sldMk cId="2155559992" sldId="262"/>
            <ac:spMk id="17" creationId="{5286FEE6-2174-4B36-92E4-70E1B3B7B144}"/>
          </ac:spMkLst>
        </pc:spChg>
        <pc:spChg chg="add mod">
          <ac:chgData name="Eugen Perianu" userId="4d3fff4d2f8d5df9" providerId="LiveId" clId="{36196A72-E734-443C-A5F9-806B55AF0457}" dt="2025-03-24T19:14:02.253" v="415" actId="1076"/>
          <ac:spMkLst>
            <pc:docMk/>
            <pc:sldMk cId="2155559992" sldId="262"/>
            <ac:spMk id="18" creationId="{E2BCEF0B-87F6-46F2-AF99-303FE1F8AA48}"/>
          </ac:spMkLst>
        </pc:spChg>
        <pc:spChg chg="mod">
          <ac:chgData name="Eugen Perianu" userId="4d3fff4d2f8d5df9" providerId="LiveId" clId="{36196A72-E734-443C-A5F9-806B55AF0457}" dt="2025-03-24T19:10:08.284" v="393" actId="20577"/>
          <ac:spMkLst>
            <pc:docMk/>
            <pc:sldMk cId="2155559992" sldId="262"/>
            <ac:spMk id="24" creationId="{D9A38F01-8005-1F33-82AF-018C645EF909}"/>
          </ac:spMkLst>
        </pc:spChg>
        <pc:spChg chg="mod">
          <ac:chgData name="Eugen Perianu" userId="4d3fff4d2f8d5df9" providerId="LiveId" clId="{36196A72-E734-443C-A5F9-806B55AF0457}" dt="2025-03-24T19:10:57.525" v="399" actId="20577"/>
          <ac:spMkLst>
            <pc:docMk/>
            <pc:sldMk cId="2155559992" sldId="262"/>
            <ac:spMk id="25" creationId="{89495ED6-1A0D-C98B-AD59-D4B603F5A2DD}"/>
          </ac:spMkLst>
        </pc:spChg>
        <pc:spChg chg="mod">
          <ac:chgData name="Eugen Perianu" userId="4d3fff4d2f8d5df9" providerId="LiveId" clId="{36196A72-E734-443C-A5F9-806B55AF0457}" dt="2025-03-24T19:11:03.957" v="401" actId="20577"/>
          <ac:spMkLst>
            <pc:docMk/>
            <pc:sldMk cId="2155559992" sldId="262"/>
            <ac:spMk id="26" creationId="{F71B2B69-F784-DCFF-5C21-E0139C3D3C98}"/>
          </ac:spMkLst>
        </pc:spChg>
      </pc:sldChg>
      <pc:sldChg chg="modSp mod">
        <pc:chgData name="Eugen Perianu" userId="4d3fff4d2f8d5df9" providerId="LiveId" clId="{36196A72-E734-443C-A5F9-806B55AF0457}" dt="2025-03-24T20:53:33.371" v="1816" actId="20577"/>
        <pc:sldMkLst>
          <pc:docMk/>
          <pc:sldMk cId="2265931370" sldId="263"/>
        </pc:sldMkLst>
        <pc:spChg chg="mod">
          <ac:chgData name="Eugen Perianu" userId="4d3fff4d2f8d5df9" providerId="LiveId" clId="{36196A72-E734-443C-A5F9-806B55AF0457}" dt="2025-03-24T18:50:40.215" v="310" actId="20577"/>
          <ac:spMkLst>
            <pc:docMk/>
            <pc:sldMk cId="2265931370" sldId="263"/>
            <ac:spMk id="10" creationId="{05ED38F0-DC70-88EE-5189-77457DB3D419}"/>
          </ac:spMkLst>
        </pc:spChg>
        <pc:spChg chg="mod">
          <ac:chgData name="Eugen Perianu" userId="4d3fff4d2f8d5df9" providerId="LiveId" clId="{36196A72-E734-443C-A5F9-806B55AF0457}" dt="2025-03-24T20:53:33.371" v="1816" actId="20577"/>
          <ac:spMkLst>
            <pc:docMk/>
            <pc:sldMk cId="2265931370" sldId="263"/>
            <ac:spMk id="19" creationId="{5DFBBACB-BC9A-46CA-5AA2-B30F75A686FF}"/>
          </ac:spMkLst>
        </pc:spChg>
      </pc:sldChg>
      <pc:sldChg chg="addSp modSp mod">
        <pc:chgData name="Eugen Perianu" userId="4d3fff4d2f8d5df9" providerId="LiveId" clId="{36196A72-E734-443C-A5F9-806B55AF0457}" dt="2025-03-24T19:21:04.242" v="462" actId="123"/>
        <pc:sldMkLst>
          <pc:docMk/>
          <pc:sldMk cId="2860380189" sldId="264"/>
        </pc:sldMkLst>
        <pc:spChg chg="add mod">
          <ac:chgData name="Eugen Perianu" userId="4d3fff4d2f8d5df9" providerId="LiveId" clId="{36196A72-E734-443C-A5F9-806B55AF0457}" dt="2025-03-24T19:21:04.242" v="462" actId="123"/>
          <ac:spMkLst>
            <pc:docMk/>
            <pc:sldMk cId="2860380189" sldId="264"/>
            <ac:spMk id="10" creationId="{5E98D6B6-AB99-4FBF-93C1-07540179D04A}"/>
          </ac:spMkLst>
        </pc:spChg>
        <pc:spChg chg="mod">
          <ac:chgData name="Eugen Perianu" userId="4d3fff4d2f8d5df9" providerId="LiveId" clId="{36196A72-E734-443C-A5F9-806B55AF0457}" dt="2025-03-24T19:15:04.249" v="417" actId="14100"/>
          <ac:spMkLst>
            <pc:docMk/>
            <pc:sldMk cId="2860380189" sldId="264"/>
            <ac:spMk id="14" creationId="{4CBAC05C-0DD2-D196-7E60-2E3EAC8E71B0}"/>
          </ac:spMkLst>
        </pc:spChg>
      </pc:sldChg>
      <pc:sldChg chg="addSp modSp mod">
        <pc:chgData name="Eugen Perianu" userId="4d3fff4d2f8d5df9" providerId="LiveId" clId="{36196A72-E734-443C-A5F9-806B55AF0457}" dt="2025-03-24T19:21:17.777" v="464" actId="20577"/>
        <pc:sldMkLst>
          <pc:docMk/>
          <pc:sldMk cId="4177333182" sldId="265"/>
        </pc:sldMkLst>
        <pc:spChg chg="add mod">
          <ac:chgData name="Eugen Perianu" userId="4d3fff4d2f8d5df9" providerId="LiveId" clId="{36196A72-E734-443C-A5F9-806B55AF0457}" dt="2025-03-24T19:21:17.777" v="464" actId="20577"/>
          <ac:spMkLst>
            <pc:docMk/>
            <pc:sldMk cId="4177333182" sldId="265"/>
            <ac:spMk id="10" creationId="{15919EDE-96B8-4AE7-8D19-B5A33BC08E23}"/>
          </ac:spMkLst>
        </pc:spChg>
        <pc:spChg chg="mod">
          <ac:chgData name="Eugen Perianu" userId="4d3fff4d2f8d5df9" providerId="LiveId" clId="{36196A72-E734-443C-A5F9-806B55AF0457}" dt="2025-03-24T19:18:38.694" v="433" actId="14100"/>
          <ac:spMkLst>
            <pc:docMk/>
            <pc:sldMk cId="4177333182" sldId="265"/>
            <ac:spMk id="14" creationId="{A99EFBD3-BF72-4514-6589-51614A946C6B}"/>
          </ac:spMkLst>
        </pc:spChg>
      </pc:sldChg>
      <pc:sldChg chg="addSp modSp mod">
        <pc:chgData name="Eugen Perianu" userId="4d3fff4d2f8d5df9" providerId="LiveId" clId="{36196A72-E734-443C-A5F9-806B55AF0457}" dt="2025-03-24T19:27:15.985" v="603" actId="20577"/>
        <pc:sldMkLst>
          <pc:docMk/>
          <pc:sldMk cId="1701719938" sldId="266"/>
        </pc:sldMkLst>
        <pc:spChg chg="add mod">
          <ac:chgData name="Eugen Perianu" userId="4d3fff4d2f8d5df9" providerId="LiveId" clId="{36196A72-E734-443C-A5F9-806B55AF0457}" dt="2025-03-24T19:27:15.985" v="603" actId="20577"/>
          <ac:spMkLst>
            <pc:docMk/>
            <pc:sldMk cId="1701719938" sldId="266"/>
            <ac:spMk id="10" creationId="{C503FBE4-EB99-4C0F-9859-B623CF6701F4}"/>
          </ac:spMkLst>
        </pc:spChg>
        <pc:spChg chg="mod">
          <ac:chgData name="Eugen Perianu" userId="4d3fff4d2f8d5df9" providerId="LiveId" clId="{36196A72-E734-443C-A5F9-806B55AF0457}" dt="2025-03-24T19:22:24.489" v="466" actId="14100"/>
          <ac:spMkLst>
            <pc:docMk/>
            <pc:sldMk cId="1701719938" sldId="266"/>
            <ac:spMk id="14" creationId="{59FE54E7-462D-2809-7A51-6C5AC4D0DD7B}"/>
          </ac:spMkLst>
        </pc:spChg>
      </pc:sldChg>
      <pc:sldChg chg="addSp modSp mod">
        <pc:chgData name="Eugen Perianu" userId="4d3fff4d2f8d5df9" providerId="LiveId" clId="{36196A72-E734-443C-A5F9-806B55AF0457}" dt="2025-03-24T20:18:24.798" v="1023" actId="20577"/>
        <pc:sldMkLst>
          <pc:docMk/>
          <pc:sldMk cId="1426502408" sldId="267"/>
        </pc:sldMkLst>
        <pc:spChg chg="add mod">
          <ac:chgData name="Eugen Perianu" userId="4d3fff4d2f8d5df9" providerId="LiveId" clId="{36196A72-E734-443C-A5F9-806B55AF0457}" dt="2025-03-24T20:18:24.798" v="1023" actId="20577"/>
          <ac:spMkLst>
            <pc:docMk/>
            <pc:sldMk cId="1426502408" sldId="267"/>
            <ac:spMk id="10" creationId="{0635B7B6-904C-4870-9402-D984F61CD1B4}"/>
          </ac:spMkLst>
        </pc:spChg>
        <pc:spChg chg="mod">
          <ac:chgData name="Eugen Perianu" userId="4d3fff4d2f8d5df9" providerId="LiveId" clId="{36196A72-E734-443C-A5F9-806B55AF0457}" dt="2025-03-24T20:15:52.989" v="995"/>
          <ac:spMkLst>
            <pc:docMk/>
            <pc:sldMk cId="1426502408" sldId="267"/>
            <ac:spMk id="14" creationId="{166AF05F-E2E7-4FEE-94A7-643FE0A8CC62}"/>
          </ac:spMkLst>
        </pc:spChg>
      </pc:sldChg>
      <pc:sldChg chg="addSp modSp mod">
        <pc:chgData name="Eugen Perianu" userId="4d3fff4d2f8d5df9" providerId="LiveId" clId="{36196A72-E734-443C-A5F9-806B55AF0457}" dt="2025-03-24T20:23:43.951" v="1039" actId="123"/>
        <pc:sldMkLst>
          <pc:docMk/>
          <pc:sldMk cId="2556754683" sldId="268"/>
        </pc:sldMkLst>
        <pc:spChg chg="add mod">
          <ac:chgData name="Eugen Perianu" userId="4d3fff4d2f8d5df9" providerId="LiveId" clId="{36196A72-E734-443C-A5F9-806B55AF0457}" dt="2025-03-24T20:23:43.951" v="1039" actId="123"/>
          <ac:spMkLst>
            <pc:docMk/>
            <pc:sldMk cId="2556754683" sldId="268"/>
            <ac:spMk id="10" creationId="{0EB1A169-87C1-4705-8842-0271FBF7F2C7}"/>
          </ac:spMkLst>
        </pc:spChg>
        <pc:spChg chg="mod">
          <ac:chgData name="Eugen Perianu" userId="4d3fff4d2f8d5df9" providerId="LiveId" clId="{36196A72-E734-443C-A5F9-806B55AF0457}" dt="2025-03-24T20:19:29.253" v="1024"/>
          <ac:spMkLst>
            <pc:docMk/>
            <pc:sldMk cId="2556754683" sldId="268"/>
            <ac:spMk id="14" creationId="{FE592D2E-C39F-ED58-2756-BBD91F76188B}"/>
          </ac:spMkLst>
        </pc:spChg>
      </pc:sldChg>
      <pc:sldChg chg="addSp delSp modSp mod">
        <pc:chgData name="Eugen Perianu" userId="4d3fff4d2f8d5df9" providerId="LiveId" clId="{36196A72-E734-443C-A5F9-806B55AF0457}" dt="2025-03-24T19:42:54.635" v="954" actId="1076"/>
        <pc:sldMkLst>
          <pc:docMk/>
          <pc:sldMk cId="2299022887" sldId="269"/>
        </pc:sldMkLst>
        <pc:spChg chg="add mod">
          <ac:chgData name="Eugen Perianu" userId="4d3fff4d2f8d5df9" providerId="LiveId" clId="{36196A72-E734-443C-A5F9-806B55AF0457}" dt="2025-03-24T19:42:54.635" v="954" actId="1076"/>
          <ac:spMkLst>
            <pc:docMk/>
            <pc:sldMk cId="2299022887" sldId="269"/>
            <ac:spMk id="11" creationId="{8D40BE7C-B8D7-4BB4-822F-F7DAEB2DDDE7}"/>
          </ac:spMkLst>
        </pc:spChg>
        <pc:spChg chg="mod">
          <ac:chgData name="Eugen Perianu" userId="4d3fff4d2f8d5df9" providerId="LiveId" clId="{36196A72-E734-443C-A5F9-806B55AF0457}" dt="2025-03-24T19:28:15.096" v="604"/>
          <ac:spMkLst>
            <pc:docMk/>
            <pc:sldMk cId="2299022887" sldId="269"/>
            <ac:spMk id="14" creationId="{40D77950-E989-F581-8ADA-263062B1D48F}"/>
          </ac:spMkLst>
        </pc:spChg>
        <pc:graphicFrameChg chg="add del mod">
          <ac:chgData name="Eugen Perianu" userId="4d3fff4d2f8d5df9" providerId="LiveId" clId="{36196A72-E734-443C-A5F9-806B55AF0457}" dt="2025-03-24T19:28:42.954" v="606"/>
          <ac:graphicFrameMkLst>
            <pc:docMk/>
            <pc:sldMk cId="2299022887" sldId="269"/>
            <ac:graphicFrameMk id="2" creationId="{5A24E591-8EEA-442B-AFAC-F3B02E36E35B}"/>
          </ac:graphicFrameMkLst>
        </pc:graphicFrameChg>
      </pc:sldChg>
      <pc:sldChg chg="addSp modSp mod">
        <pc:chgData name="Eugen Perianu" userId="4d3fff4d2f8d5df9" providerId="LiveId" clId="{36196A72-E734-443C-A5F9-806B55AF0457}" dt="2025-03-24T20:00:45.350" v="992" actId="20577"/>
        <pc:sldMkLst>
          <pc:docMk/>
          <pc:sldMk cId="45279952" sldId="270"/>
        </pc:sldMkLst>
        <pc:spChg chg="add mod">
          <ac:chgData name="Eugen Perianu" userId="4d3fff4d2f8d5df9" providerId="LiveId" clId="{36196A72-E734-443C-A5F9-806B55AF0457}" dt="2025-03-24T20:00:45.350" v="992" actId="20577"/>
          <ac:spMkLst>
            <pc:docMk/>
            <pc:sldMk cId="45279952" sldId="270"/>
            <ac:spMk id="10" creationId="{BC7E83F8-58D9-4D0E-83DA-D1797B7A5FDE}"/>
          </ac:spMkLst>
        </pc:spChg>
        <pc:spChg chg="mod">
          <ac:chgData name="Eugen Perianu" userId="4d3fff4d2f8d5df9" providerId="LiveId" clId="{36196A72-E734-443C-A5F9-806B55AF0457}" dt="2025-03-24T20:00:07.552" v="969" actId="14100"/>
          <ac:spMkLst>
            <pc:docMk/>
            <pc:sldMk cId="45279952" sldId="270"/>
            <ac:spMk id="14" creationId="{FC9CA76F-E8B8-F48C-A72E-5E27B4D179E1}"/>
          </ac:spMkLst>
        </pc:spChg>
      </pc:sldChg>
      <pc:sldChg chg="del">
        <pc:chgData name="Eugen Perianu" userId="4d3fff4d2f8d5df9" providerId="LiveId" clId="{36196A72-E734-443C-A5F9-806B55AF0457}" dt="2025-03-24T20:25:18.458" v="1040" actId="47"/>
        <pc:sldMkLst>
          <pc:docMk/>
          <pc:sldMk cId="3760645304" sldId="271"/>
        </pc:sldMkLst>
      </pc:sldChg>
      <pc:sldChg chg="addSp modSp mod">
        <pc:chgData name="Eugen Perianu" userId="4d3fff4d2f8d5df9" providerId="LiveId" clId="{36196A72-E734-443C-A5F9-806B55AF0457}" dt="2025-03-24T20:33:04.543" v="1083" actId="20577"/>
        <pc:sldMkLst>
          <pc:docMk/>
          <pc:sldMk cId="668252702" sldId="272"/>
        </pc:sldMkLst>
        <pc:spChg chg="add mod">
          <ac:chgData name="Eugen Perianu" userId="4d3fff4d2f8d5df9" providerId="LiveId" clId="{36196A72-E734-443C-A5F9-806B55AF0457}" dt="2025-03-24T20:33:04.543" v="1083" actId="20577"/>
          <ac:spMkLst>
            <pc:docMk/>
            <pc:sldMk cId="668252702" sldId="272"/>
            <ac:spMk id="10" creationId="{44DAF1CB-C5A4-4AE2-9210-B6C9B2A8CE87}"/>
          </ac:spMkLst>
        </pc:spChg>
      </pc:sldChg>
      <pc:sldChg chg="addSp delSp modSp mod">
        <pc:chgData name="Eugen Perianu" userId="4d3fff4d2f8d5df9" providerId="LiveId" clId="{36196A72-E734-443C-A5F9-806B55AF0457}" dt="2025-03-24T20:47:08.603" v="1807" actId="20577"/>
        <pc:sldMkLst>
          <pc:docMk/>
          <pc:sldMk cId="1897154480" sldId="273"/>
        </pc:sldMkLst>
        <pc:spChg chg="del">
          <ac:chgData name="Eugen Perianu" userId="4d3fff4d2f8d5df9" providerId="LiveId" clId="{36196A72-E734-443C-A5F9-806B55AF0457}" dt="2025-03-24T20:37:58.264" v="1085" actId="478"/>
          <ac:spMkLst>
            <pc:docMk/>
            <pc:sldMk cId="1897154480" sldId="273"/>
            <ac:spMk id="3" creationId="{82B407A5-9EDA-CF4D-3D1D-36D9701D6D0C}"/>
          </ac:spMkLst>
        </pc:spChg>
        <pc:spChg chg="add mod">
          <ac:chgData name="Eugen Perianu" userId="4d3fff4d2f8d5df9" providerId="LiveId" clId="{36196A72-E734-443C-A5F9-806B55AF0457}" dt="2025-03-24T20:47:08.603" v="1807" actId="20577"/>
          <ac:spMkLst>
            <pc:docMk/>
            <pc:sldMk cId="1897154480" sldId="273"/>
            <ac:spMk id="10" creationId="{B6038455-74B5-4A34-9B99-BC58BFFD2289}"/>
          </ac:spMkLst>
        </pc:spChg>
      </pc:sldChg>
      <pc:sldChg chg="add del">
        <pc:chgData name="Eugen Perianu" userId="4d3fff4d2f8d5df9" providerId="LiveId" clId="{36196A72-E734-443C-A5F9-806B55AF0457}" dt="2025-03-24T20:46:30.764" v="1804" actId="47"/>
        <pc:sldMkLst>
          <pc:docMk/>
          <pc:sldMk cId="3176781512" sldId="274"/>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1FEEF-965B-E67C-1FB3-2A8F9391A9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824170B-4DE8-2E6F-B5BC-EFC5FD3356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804F758-1324-BB5B-6748-242F094D480F}"/>
              </a:ext>
            </a:extLst>
          </p:cNvPr>
          <p:cNvSpPr>
            <a:spLocks noGrp="1"/>
          </p:cNvSpPr>
          <p:nvPr>
            <p:ph type="dt" sz="half" idx="10"/>
          </p:nvPr>
        </p:nvSpPr>
        <p:spPr/>
        <p:txBody>
          <a:bodyPr/>
          <a:lstStyle/>
          <a:p>
            <a:fld id="{5ED6B5DA-876F-4167-A7FB-AE5FA508FFC1}" type="datetimeFigureOut">
              <a:rPr lang="en-US" smtClean="0"/>
              <a:t>3/26/2025</a:t>
            </a:fld>
            <a:endParaRPr lang="en-US"/>
          </a:p>
        </p:txBody>
      </p:sp>
      <p:sp>
        <p:nvSpPr>
          <p:cNvPr id="5" name="Footer Placeholder 4">
            <a:extLst>
              <a:ext uri="{FF2B5EF4-FFF2-40B4-BE49-F238E27FC236}">
                <a16:creationId xmlns:a16="http://schemas.microsoft.com/office/drawing/2014/main" id="{E2BA20D0-E7F2-0073-D2D4-125F221B85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0C4651-4F14-BE39-7C80-8FC0441DF9CB}"/>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565873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7D998-31F2-938E-30A4-3EE7763AF1B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0CC0106-8538-13EA-9902-79B8160546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BB5C5C-F38B-55B2-1FCE-DAED8048979C}"/>
              </a:ext>
            </a:extLst>
          </p:cNvPr>
          <p:cNvSpPr>
            <a:spLocks noGrp="1"/>
          </p:cNvSpPr>
          <p:nvPr>
            <p:ph type="dt" sz="half" idx="10"/>
          </p:nvPr>
        </p:nvSpPr>
        <p:spPr/>
        <p:txBody>
          <a:bodyPr/>
          <a:lstStyle/>
          <a:p>
            <a:fld id="{5ED6B5DA-876F-4167-A7FB-AE5FA508FFC1}" type="datetimeFigureOut">
              <a:rPr lang="en-US" smtClean="0"/>
              <a:t>3/26/2025</a:t>
            </a:fld>
            <a:endParaRPr lang="en-US"/>
          </a:p>
        </p:txBody>
      </p:sp>
      <p:sp>
        <p:nvSpPr>
          <p:cNvPr id="5" name="Footer Placeholder 4">
            <a:extLst>
              <a:ext uri="{FF2B5EF4-FFF2-40B4-BE49-F238E27FC236}">
                <a16:creationId xmlns:a16="http://schemas.microsoft.com/office/drawing/2014/main" id="{DDF1D3BF-CC9A-FC95-B395-EE86AC7C13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B83995-4192-E431-FB08-5305A37C89A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61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0F6A2C-C511-3ED2-9230-4C7C7571396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A49A0D8-8755-556D-8AB7-41692A7401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A3B76A-0457-C998-FC97-E35C1BCD93D4}"/>
              </a:ext>
            </a:extLst>
          </p:cNvPr>
          <p:cNvSpPr>
            <a:spLocks noGrp="1"/>
          </p:cNvSpPr>
          <p:nvPr>
            <p:ph type="dt" sz="half" idx="10"/>
          </p:nvPr>
        </p:nvSpPr>
        <p:spPr/>
        <p:txBody>
          <a:bodyPr/>
          <a:lstStyle/>
          <a:p>
            <a:fld id="{5ED6B5DA-876F-4167-A7FB-AE5FA508FFC1}" type="datetimeFigureOut">
              <a:rPr lang="en-US" smtClean="0"/>
              <a:t>3/26/2025</a:t>
            </a:fld>
            <a:endParaRPr lang="en-US"/>
          </a:p>
        </p:txBody>
      </p:sp>
      <p:sp>
        <p:nvSpPr>
          <p:cNvPr id="5" name="Footer Placeholder 4">
            <a:extLst>
              <a:ext uri="{FF2B5EF4-FFF2-40B4-BE49-F238E27FC236}">
                <a16:creationId xmlns:a16="http://schemas.microsoft.com/office/drawing/2014/main" id="{CDBB001A-2BAE-D5DA-B400-9B3B27742B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41DB82-2EA0-D744-4182-B6D90C911B5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96117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B2F33-E1D2-F849-F4D4-D4F611C45F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D9A3C5-E066-7EE3-3135-259479359E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1C4DF9-5927-019F-04A3-ECA7B3E62BF7}"/>
              </a:ext>
            </a:extLst>
          </p:cNvPr>
          <p:cNvSpPr>
            <a:spLocks noGrp="1"/>
          </p:cNvSpPr>
          <p:nvPr>
            <p:ph type="dt" sz="half" idx="10"/>
          </p:nvPr>
        </p:nvSpPr>
        <p:spPr/>
        <p:txBody>
          <a:bodyPr/>
          <a:lstStyle/>
          <a:p>
            <a:fld id="{5ED6B5DA-876F-4167-A7FB-AE5FA508FFC1}" type="datetimeFigureOut">
              <a:rPr lang="en-US" smtClean="0"/>
              <a:t>3/26/2025</a:t>
            </a:fld>
            <a:endParaRPr lang="en-US"/>
          </a:p>
        </p:txBody>
      </p:sp>
      <p:sp>
        <p:nvSpPr>
          <p:cNvPr id="5" name="Footer Placeholder 4">
            <a:extLst>
              <a:ext uri="{FF2B5EF4-FFF2-40B4-BE49-F238E27FC236}">
                <a16:creationId xmlns:a16="http://schemas.microsoft.com/office/drawing/2014/main" id="{B01C0DE3-EC64-2FB6-0FBC-E93FB5444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474391-0245-8E4F-CDCD-3E74BC2AC733}"/>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060681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9CC45-B0AD-D77A-9F4B-93DB298AB5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ECBAC4-21FB-456C-5E8E-5D5195E9A1B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782BE9-6F87-F986-E61C-8C5EAF775CC1}"/>
              </a:ext>
            </a:extLst>
          </p:cNvPr>
          <p:cNvSpPr>
            <a:spLocks noGrp="1"/>
          </p:cNvSpPr>
          <p:nvPr>
            <p:ph type="dt" sz="half" idx="10"/>
          </p:nvPr>
        </p:nvSpPr>
        <p:spPr/>
        <p:txBody>
          <a:bodyPr/>
          <a:lstStyle/>
          <a:p>
            <a:fld id="{5ED6B5DA-876F-4167-A7FB-AE5FA508FFC1}" type="datetimeFigureOut">
              <a:rPr lang="en-US" smtClean="0"/>
              <a:t>3/26/2025</a:t>
            </a:fld>
            <a:endParaRPr lang="en-US"/>
          </a:p>
        </p:txBody>
      </p:sp>
      <p:sp>
        <p:nvSpPr>
          <p:cNvPr id="5" name="Footer Placeholder 4">
            <a:extLst>
              <a:ext uri="{FF2B5EF4-FFF2-40B4-BE49-F238E27FC236}">
                <a16:creationId xmlns:a16="http://schemas.microsoft.com/office/drawing/2014/main" id="{0DF73F38-6993-0DDD-1871-1724F27A5D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8363B8-7907-100D-A788-3B1951B18F4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92640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FF99F-00F5-2F77-29DB-B35AE735DE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23046E-2209-8F8B-F1B6-1783F847C2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05D542F-F63D-0973-B220-E691FF3D21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B6E9B3-3682-75A9-B79B-FA90F0C0B144}"/>
              </a:ext>
            </a:extLst>
          </p:cNvPr>
          <p:cNvSpPr>
            <a:spLocks noGrp="1"/>
          </p:cNvSpPr>
          <p:nvPr>
            <p:ph type="dt" sz="half" idx="10"/>
          </p:nvPr>
        </p:nvSpPr>
        <p:spPr/>
        <p:txBody>
          <a:bodyPr/>
          <a:lstStyle/>
          <a:p>
            <a:fld id="{5ED6B5DA-876F-4167-A7FB-AE5FA508FFC1}" type="datetimeFigureOut">
              <a:rPr lang="en-US" smtClean="0"/>
              <a:t>3/26/2025</a:t>
            </a:fld>
            <a:endParaRPr lang="en-US"/>
          </a:p>
        </p:txBody>
      </p:sp>
      <p:sp>
        <p:nvSpPr>
          <p:cNvPr id="6" name="Footer Placeholder 5">
            <a:extLst>
              <a:ext uri="{FF2B5EF4-FFF2-40B4-BE49-F238E27FC236}">
                <a16:creationId xmlns:a16="http://schemas.microsoft.com/office/drawing/2014/main" id="{5048DE26-26D8-569E-87F5-E431CCC942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490317-143F-2145-9D32-B3C066FC7952}"/>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002211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B3125-7300-90AE-6D1B-2BD91CF39C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70ED37-C62E-73DE-2200-58E668F309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AB8D24-2A85-D096-5137-7EE67EAC3B3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5869F1A-2DF4-11D7-6B22-3B286C986F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A512E9-9055-2F4E-C6D8-6315A430299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A9C65FC-A1CA-D86D-2253-CD40D8225C2A}"/>
              </a:ext>
            </a:extLst>
          </p:cNvPr>
          <p:cNvSpPr>
            <a:spLocks noGrp="1"/>
          </p:cNvSpPr>
          <p:nvPr>
            <p:ph type="dt" sz="half" idx="10"/>
          </p:nvPr>
        </p:nvSpPr>
        <p:spPr/>
        <p:txBody>
          <a:bodyPr/>
          <a:lstStyle/>
          <a:p>
            <a:fld id="{5ED6B5DA-876F-4167-A7FB-AE5FA508FFC1}" type="datetimeFigureOut">
              <a:rPr lang="en-US" smtClean="0"/>
              <a:t>3/26/2025</a:t>
            </a:fld>
            <a:endParaRPr lang="en-US"/>
          </a:p>
        </p:txBody>
      </p:sp>
      <p:sp>
        <p:nvSpPr>
          <p:cNvPr id="8" name="Footer Placeholder 7">
            <a:extLst>
              <a:ext uri="{FF2B5EF4-FFF2-40B4-BE49-F238E27FC236}">
                <a16:creationId xmlns:a16="http://schemas.microsoft.com/office/drawing/2014/main" id="{15D8CC31-6C1D-FEB6-EDC3-5695A7A4E7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24B7B5A-D15F-DFB5-22A5-F6CDB8267AD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701629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5C8B6-90F2-9AE5-E085-4D88292ABD3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7C64056-2844-62C0-0089-53A0EF2DEED8}"/>
              </a:ext>
            </a:extLst>
          </p:cNvPr>
          <p:cNvSpPr>
            <a:spLocks noGrp="1"/>
          </p:cNvSpPr>
          <p:nvPr>
            <p:ph type="dt" sz="half" idx="10"/>
          </p:nvPr>
        </p:nvSpPr>
        <p:spPr/>
        <p:txBody>
          <a:bodyPr/>
          <a:lstStyle/>
          <a:p>
            <a:fld id="{5ED6B5DA-876F-4167-A7FB-AE5FA508FFC1}" type="datetimeFigureOut">
              <a:rPr lang="en-US" smtClean="0"/>
              <a:t>3/26/2025</a:t>
            </a:fld>
            <a:endParaRPr lang="en-US"/>
          </a:p>
        </p:txBody>
      </p:sp>
      <p:sp>
        <p:nvSpPr>
          <p:cNvPr id="4" name="Footer Placeholder 3">
            <a:extLst>
              <a:ext uri="{FF2B5EF4-FFF2-40B4-BE49-F238E27FC236}">
                <a16:creationId xmlns:a16="http://schemas.microsoft.com/office/drawing/2014/main" id="{D4ADDB5C-C455-0F59-A5AE-8B752888CCA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7C5B81B-79AF-C5E8-A651-CD84BDDA98B8}"/>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180348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E58403-DC15-8DE3-2288-35ED0E04DE36}"/>
              </a:ext>
            </a:extLst>
          </p:cNvPr>
          <p:cNvSpPr>
            <a:spLocks noGrp="1"/>
          </p:cNvSpPr>
          <p:nvPr>
            <p:ph type="dt" sz="half" idx="10"/>
          </p:nvPr>
        </p:nvSpPr>
        <p:spPr/>
        <p:txBody>
          <a:bodyPr/>
          <a:lstStyle/>
          <a:p>
            <a:fld id="{5ED6B5DA-876F-4167-A7FB-AE5FA508FFC1}" type="datetimeFigureOut">
              <a:rPr lang="en-US" smtClean="0"/>
              <a:t>3/26/2025</a:t>
            </a:fld>
            <a:endParaRPr lang="en-US"/>
          </a:p>
        </p:txBody>
      </p:sp>
      <p:sp>
        <p:nvSpPr>
          <p:cNvPr id="3" name="Footer Placeholder 2">
            <a:extLst>
              <a:ext uri="{FF2B5EF4-FFF2-40B4-BE49-F238E27FC236}">
                <a16:creationId xmlns:a16="http://schemas.microsoft.com/office/drawing/2014/main" id="{9CB49235-8A57-41CD-5476-5A9CA9C6AB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7A17A1-1EA9-54C1-73F3-2F4498E56FB9}"/>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713606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5256B-C948-6577-5D21-0CDFC276C0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FD8AE2-106D-0144-5108-A2860C7321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0CEFAAE-9658-511E-F5CD-CF0FBE019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94994E-296B-D720-6DF6-67CBFEF234E4}"/>
              </a:ext>
            </a:extLst>
          </p:cNvPr>
          <p:cNvSpPr>
            <a:spLocks noGrp="1"/>
          </p:cNvSpPr>
          <p:nvPr>
            <p:ph type="dt" sz="half" idx="10"/>
          </p:nvPr>
        </p:nvSpPr>
        <p:spPr/>
        <p:txBody>
          <a:bodyPr/>
          <a:lstStyle/>
          <a:p>
            <a:fld id="{5ED6B5DA-876F-4167-A7FB-AE5FA508FFC1}" type="datetimeFigureOut">
              <a:rPr lang="en-US" smtClean="0"/>
              <a:t>3/26/2025</a:t>
            </a:fld>
            <a:endParaRPr lang="en-US"/>
          </a:p>
        </p:txBody>
      </p:sp>
      <p:sp>
        <p:nvSpPr>
          <p:cNvPr id="6" name="Footer Placeholder 5">
            <a:extLst>
              <a:ext uri="{FF2B5EF4-FFF2-40B4-BE49-F238E27FC236}">
                <a16:creationId xmlns:a16="http://schemas.microsoft.com/office/drawing/2014/main" id="{7EC16325-10BF-CC90-6212-865A9F2C3E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3EDDE4-6630-8F22-85B7-A2EA0BCD982A}"/>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379797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D87B3-564C-E3D7-752F-800D1A7B02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02F0CB-52AF-FD54-AC00-2CCF1AB7C5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1FD5300-E0A2-C7C0-A776-50A9BA8EEE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867C54-6080-1F6E-2F25-7CEB3910801A}"/>
              </a:ext>
            </a:extLst>
          </p:cNvPr>
          <p:cNvSpPr>
            <a:spLocks noGrp="1"/>
          </p:cNvSpPr>
          <p:nvPr>
            <p:ph type="dt" sz="half" idx="10"/>
          </p:nvPr>
        </p:nvSpPr>
        <p:spPr/>
        <p:txBody>
          <a:bodyPr/>
          <a:lstStyle/>
          <a:p>
            <a:fld id="{5ED6B5DA-876F-4167-A7FB-AE5FA508FFC1}" type="datetimeFigureOut">
              <a:rPr lang="en-US" smtClean="0"/>
              <a:t>3/26/2025</a:t>
            </a:fld>
            <a:endParaRPr lang="en-US"/>
          </a:p>
        </p:txBody>
      </p:sp>
      <p:sp>
        <p:nvSpPr>
          <p:cNvPr id="6" name="Footer Placeholder 5">
            <a:extLst>
              <a:ext uri="{FF2B5EF4-FFF2-40B4-BE49-F238E27FC236}">
                <a16:creationId xmlns:a16="http://schemas.microsoft.com/office/drawing/2014/main" id="{51C9799D-C1D6-9C64-5966-55E39F7861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5E7E6C-26AB-ED2F-D27A-ED1AABF910E6}"/>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344538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4E081E-9C14-B1CD-B8D8-38E6E61DB6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AF5DE53-BC5D-195E-F747-D1E6CCD8AC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EEFB22-AC78-DC43-7DE2-E4D483B1C6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ED6B5DA-876F-4167-A7FB-AE5FA508FFC1}" type="datetimeFigureOut">
              <a:rPr lang="en-US" smtClean="0"/>
              <a:t>3/26/2025</a:t>
            </a:fld>
            <a:endParaRPr lang="en-US"/>
          </a:p>
        </p:txBody>
      </p:sp>
      <p:sp>
        <p:nvSpPr>
          <p:cNvPr id="5" name="Footer Placeholder 4">
            <a:extLst>
              <a:ext uri="{FF2B5EF4-FFF2-40B4-BE49-F238E27FC236}">
                <a16:creationId xmlns:a16="http://schemas.microsoft.com/office/drawing/2014/main" id="{5D347225-EE58-39D5-7C0D-B5FDBFFAAC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157F84A-C79A-CCB6-7BD8-21F2B2CE2E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AC1A43E-EFA7-4448-A9D3-9B3D0A9063EF}" type="slidenum">
              <a:rPr lang="en-US" smtClean="0"/>
              <a:t>‹#›</a:t>
            </a:fld>
            <a:endParaRPr lang="en-US"/>
          </a:p>
        </p:txBody>
      </p:sp>
    </p:spTree>
    <p:extLst>
      <p:ext uri="{BB962C8B-B14F-4D97-AF65-F5344CB8AC3E}">
        <p14:creationId xmlns:p14="http://schemas.microsoft.com/office/powerpoint/2010/main" val="12439530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file:///C:\Users\Addwise\Desktop\Evaluari\ADR%20SE\RE\RegioSE"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jpeg"/><Relationship Id="rId4" Type="http://schemas.openxmlformats.org/officeDocument/2006/relationships/hyperlink" Target="https://www.facebook.com/adrse.ro" TargetMode="External"/><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file:///C:\Users\Addwise\Desktop\Evaluari\ADR%20SE\RE\RegioSE"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facebook.com/adrse.ro" TargetMode="External"/><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9FC30-684F-E17A-735C-96AAB7E041D9}"/>
              </a:ext>
            </a:extLst>
          </p:cNvPr>
          <p:cNvSpPr>
            <a:spLocks noGrp="1"/>
          </p:cNvSpPr>
          <p:nvPr>
            <p:ph type="ctrTitle"/>
          </p:nvPr>
        </p:nvSpPr>
        <p:spPr>
          <a:xfrm>
            <a:off x="1286191" y="1467193"/>
            <a:ext cx="9144000" cy="910575"/>
          </a:xfrm>
        </p:spPr>
        <p:txBody>
          <a:bodyPr>
            <a:noAutofit/>
          </a:bodyPr>
          <a:lstStyle/>
          <a:p>
            <a: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t>Evaluarea intermediară timpurie a </a:t>
            </a:r>
            <a:b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br>
            <a: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t>Programului Regional Sud- Est 2021- 2027</a:t>
            </a:r>
            <a:endParaRPr lang="en-US" sz="32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29BD9188-487A-F650-5E7C-71E640B1F59D}"/>
              </a:ext>
            </a:extLst>
          </p:cNvPr>
          <p:cNvSpPr>
            <a:spLocks noGrp="1"/>
          </p:cNvSpPr>
          <p:nvPr>
            <p:ph type="subTitle" idx="1"/>
          </p:nvPr>
        </p:nvSpPr>
        <p:spPr>
          <a:xfrm>
            <a:off x="1524000" y="2571087"/>
            <a:ext cx="9144000" cy="365919"/>
          </a:xfrm>
        </p:spPr>
        <p:txBody>
          <a:bodyPr>
            <a:norm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Prezentarea Raportului de Evaluare – Prioritatea 7</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2049" name="Imagine 1619975028">
            <a:extLst>
              <a:ext uri="{FF2B5EF4-FFF2-40B4-BE49-F238E27FC236}">
                <a16:creationId xmlns:a16="http://schemas.microsoft.com/office/drawing/2014/main" id="{251921C6-D4D1-374A-D9B9-E72B377E8E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344FCAC-DA03-C8C4-5D49-3705E08A3FC8}"/>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5E469893-2C00-A5FE-4E87-88BF9FE2A3B4}"/>
              </a:ext>
            </a:extLst>
          </p:cNvPr>
          <p:cNvPicPr>
            <a:picLocks noChangeAspect="1"/>
          </p:cNvPicPr>
          <p:nvPr/>
        </p:nvPicPr>
        <p:blipFill>
          <a:blip r:embed="rId5"/>
          <a:stretch>
            <a:fillRect/>
          </a:stretch>
        </p:blipFill>
        <p:spPr>
          <a:xfrm>
            <a:off x="6266329" y="5464122"/>
            <a:ext cx="1250655" cy="447315"/>
          </a:xfrm>
          <a:prstGeom prst="rect">
            <a:avLst/>
          </a:prstGeom>
        </p:spPr>
      </p:pic>
      <p:pic>
        <p:nvPicPr>
          <p:cNvPr id="12" name="Picture 11">
            <a:extLst>
              <a:ext uri="{FF2B5EF4-FFF2-40B4-BE49-F238E27FC236}">
                <a16:creationId xmlns:a16="http://schemas.microsoft.com/office/drawing/2014/main" id="{B6EBA21E-73FF-5A64-9BAD-6BAC178AEA8D}"/>
              </a:ext>
            </a:extLst>
          </p:cNvPr>
          <p:cNvPicPr>
            <a:picLocks noChangeAspect="1"/>
          </p:cNvPicPr>
          <p:nvPr/>
        </p:nvPicPr>
        <p:blipFill>
          <a:blip r:embed="rId6"/>
          <a:stretch>
            <a:fillRect/>
          </a:stretch>
        </p:blipFill>
        <p:spPr>
          <a:xfrm>
            <a:off x="5008854" y="5511531"/>
            <a:ext cx="1257475" cy="466790"/>
          </a:xfrm>
          <a:prstGeom prst="rect">
            <a:avLst/>
          </a:prstGeom>
        </p:spPr>
      </p:pic>
      <p:pic>
        <p:nvPicPr>
          <p:cNvPr id="8" name="Picture 7" descr="A black and blue sign with blue text&#10;&#10;Description automatically generated">
            <a:extLst>
              <a:ext uri="{FF2B5EF4-FFF2-40B4-BE49-F238E27FC236}">
                <a16:creationId xmlns:a16="http://schemas.microsoft.com/office/drawing/2014/main" id="{C8D55FAB-2D10-6D80-1FA1-D0FEC65431C0}"/>
              </a:ext>
            </a:extLst>
          </p:cNvPr>
          <p:cNvPicPr>
            <a:picLocks noChangeAspect="1"/>
          </p:cNvPicPr>
          <p:nvPr/>
        </p:nvPicPr>
        <p:blipFill>
          <a:blip r:embed="rId7"/>
          <a:stretch>
            <a:fillRect/>
          </a:stretch>
        </p:blipFill>
        <p:spPr>
          <a:xfrm>
            <a:off x="178401" y="179048"/>
            <a:ext cx="2731948" cy="718664"/>
          </a:xfrm>
          <a:prstGeom prst="rect">
            <a:avLst/>
          </a:prstGeom>
        </p:spPr>
      </p:pic>
      <p:pic>
        <p:nvPicPr>
          <p:cNvPr id="11" name="Picture 10" descr="A blue and white logo with a bird and a crown&#10;&#10;Description automatically generated">
            <a:extLst>
              <a:ext uri="{FF2B5EF4-FFF2-40B4-BE49-F238E27FC236}">
                <a16:creationId xmlns:a16="http://schemas.microsoft.com/office/drawing/2014/main" id="{01443852-80C6-0771-F39E-CAA02C2A3E4E}"/>
              </a:ext>
            </a:extLst>
          </p:cNvPr>
          <p:cNvPicPr>
            <a:picLocks noChangeAspect="1"/>
          </p:cNvPicPr>
          <p:nvPr/>
        </p:nvPicPr>
        <p:blipFill>
          <a:blip r:embed="rId8"/>
          <a:stretch>
            <a:fillRect/>
          </a:stretch>
        </p:blipFill>
        <p:spPr>
          <a:xfrm>
            <a:off x="5740808" y="119714"/>
            <a:ext cx="813600" cy="808061"/>
          </a:xfrm>
          <a:prstGeom prst="rect">
            <a:avLst/>
          </a:prstGeom>
        </p:spPr>
      </p:pic>
      <p:pic>
        <p:nvPicPr>
          <p:cNvPr id="13" name="Picture 12">
            <a:extLst>
              <a:ext uri="{FF2B5EF4-FFF2-40B4-BE49-F238E27FC236}">
                <a16:creationId xmlns:a16="http://schemas.microsoft.com/office/drawing/2014/main" id="{E129030C-0ACA-6670-808B-3F135D8817D9}"/>
              </a:ext>
            </a:extLst>
          </p:cNvPr>
          <p:cNvPicPr>
            <a:picLocks noChangeAspect="1"/>
          </p:cNvPicPr>
          <p:nvPr/>
        </p:nvPicPr>
        <p:blipFill>
          <a:blip r:embed="rId9"/>
          <a:stretch>
            <a:fillRect/>
          </a:stretch>
        </p:blipFill>
        <p:spPr>
          <a:xfrm>
            <a:off x="10728762" y="-298072"/>
            <a:ext cx="1463238" cy="1634377"/>
          </a:xfrm>
          <a:prstGeom prst="rect">
            <a:avLst/>
          </a:prstGeom>
        </p:spPr>
      </p:pic>
      <p:pic>
        <p:nvPicPr>
          <p:cNvPr id="5" name="Picture 4" descr="Prioritatea 7">
            <a:extLst>
              <a:ext uri="{FF2B5EF4-FFF2-40B4-BE49-F238E27FC236}">
                <a16:creationId xmlns:a16="http://schemas.microsoft.com/office/drawing/2014/main" id="{FD61F2D7-B1A6-A1E1-9177-B326B3D23A56}"/>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540405" y="3316302"/>
            <a:ext cx="3214405" cy="1490472"/>
          </a:xfrm>
          <a:prstGeom prst="rect">
            <a:avLst/>
          </a:prstGeom>
          <a:noFill/>
          <a:ln>
            <a:noFill/>
          </a:ln>
        </p:spPr>
      </p:pic>
    </p:spTree>
    <p:extLst>
      <p:ext uri="{BB962C8B-B14F-4D97-AF65-F5344CB8AC3E}">
        <p14:creationId xmlns:p14="http://schemas.microsoft.com/office/powerpoint/2010/main" val="3194141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F335D-1B86-E4CF-D6EE-76A77E954F26}"/>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8F0198D4-2392-C108-638F-692A3E1DE75D}"/>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92A5902B-375C-ABF6-2F4A-96D1E5EF34C2}"/>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4CA3A182-77C9-C4CF-53B4-08922CF15DBB}"/>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AEBE84DA-A3E4-44E5-C41B-222ED2C8A3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08ABB8E9-C912-E2F1-7D12-0F325D0C6DE9}"/>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40AEA1C3-6F33-A443-3955-805ED304440E}"/>
              </a:ext>
            </a:extLst>
          </p:cNvPr>
          <p:cNvSpPr txBox="1"/>
          <p:nvPr/>
        </p:nvSpPr>
        <p:spPr>
          <a:xfrm>
            <a:off x="751282" y="935376"/>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8C7DD3EA-46A7-4D13-8C3E-4CE9E8FBCB71}"/>
              </a:ext>
            </a:extLst>
          </p:cNvPr>
          <p:cNvSpPr txBox="1">
            <a:spLocks/>
          </p:cNvSpPr>
          <p:nvPr/>
        </p:nvSpPr>
        <p:spPr>
          <a:xfrm>
            <a:off x="751282" y="1273439"/>
            <a:ext cx="10359170" cy="67847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spcBef>
                <a:spcPts val="0"/>
              </a:spcBef>
            </a:pPr>
            <a:r>
              <a:rPr lang="ro-RO" sz="1400" b="1" dirty="0">
                <a:solidFill>
                  <a:srgbClr val="F36F23"/>
                </a:solidFill>
                <a:latin typeface="Calibri" panose="020F0502020204030204" pitchFamily="34" charset="0"/>
                <a:ea typeface="Calibri" panose="020F0502020204030204" pitchFamily="34" charset="0"/>
                <a:cs typeface="Calibri" panose="020F0502020204030204" pitchFamily="34" charset="0"/>
              </a:rPr>
              <a:t>Î.E. 3) </a:t>
            </a:r>
            <a:r>
              <a:rPr lang="ro-RO" sz="1400" b="1" dirty="0">
                <a:solidFill>
                  <a:srgbClr val="213F99"/>
                </a:solidFill>
                <a:latin typeface="Calibri" panose="020F0502020204030204" pitchFamily="34" charset="0"/>
              </a:rPr>
              <a:t>Care sunt factorii interni și externi care au influențat / vor influența pe viitor gestionarea și implementarea eficientă și eficace a PR SE 2021-2027 (pentru toți actorii – personalul AM, beneficiarii și CM) și care trebuie avuți în vedere de intervențiile de AT în vederea contracarării lor (inclusiv schimbarea cadrului legislativ al descentralizării/regionalizării structurilor administrative de management al fondurilor nerambursabile în România)?</a:t>
            </a:r>
          </a:p>
        </p:txBody>
      </p:sp>
      <p:sp>
        <p:nvSpPr>
          <p:cNvPr id="2" name="Rectangle 1">
            <a:extLst>
              <a:ext uri="{FF2B5EF4-FFF2-40B4-BE49-F238E27FC236}">
                <a16:creationId xmlns:a16="http://schemas.microsoft.com/office/drawing/2014/main" id="{3BC0722B-D126-263B-4928-4468429AA1DA}"/>
              </a:ext>
            </a:extLst>
          </p:cNvPr>
          <p:cNvSpPr>
            <a:spLocks noChangeArrowheads="1"/>
          </p:cNvSpPr>
          <p:nvPr/>
        </p:nvSpPr>
        <p:spPr bwMode="auto">
          <a:xfrm>
            <a:off x="751282" y="2264915"/>
            <a:ext cx="10284580" cy="4037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fontAlgn="base">
              <a:spcBef>
                <a:spcPct val="0"/>
              </a:spcBef>
              <a:spcAft>
                <a:spcPts val="200"/>
              </a:spcAft>
            </a:pPr>
            <a:r>
              <a:rPr lang="en-US" altLang="en-US" sz="1500" b="1" dirty="0" err="1">
                <a:solidFill>
                  <a:srgbClr val="213F99"/>
                </a:solidFill>
                <a:latin typeface="Calibri" panose="020F0502020204030204" pitchFamily="34" charset="0"/>
                <a:cs typeface="Calibri" panose="020F0502020204030204" pitchFamily="34" charset="0"/>
              </a:rPr>
              <a:t>Progrese</a:t>
            </a:r>
            <a:r>
              <a:rPr lang="en-US" altLang="en-US" sz="1500" b="1" dirty="0">
                <a:solidFill>
                  <a:srgbClr val="213F99"/>
                </a:solidFill>
                <a:latin typeface="Calibri" panose="020F0502020204030204" pitchFamily="34" charset="0"/>
                <a:cs typeface="Calibri" panose="020F0502020204030204" pitchFamily="34" charset="0"/>
              </a:rPr>
              <a:t> </a:t>
            </a:r>
            <a:r>
              <a:rPr lang="en-US" altLang="en-US" sz="1500" b="1" dirty="0" err="1">
                <a:solidFill>
                  <a:srgbClr val="213F99"/>
                </a:solidFill>
                <a:latin typeface="Calibri" panose="020F0502020204030204" pitchFamily="34" charset="0"/>
                <a:cs typeface="Calibri" panose="020F0502020204030204" pitchFamily="34" charset="0"/>
              </a:rPr>
              <a:t>în</a:t>
            </a:r>
            <a:r>
              <a:rPr lang="en-US" altLang="en-US" sz="1500" b="1" dirty="0">
                <a:solidFill>
                  <a:srgbClr val="213F99"/>
                </a:solidFill>
                <a:latin typeface="Calibri" panose="020F0502020204030204" pitchFamily="34" charset="0"/>
                <a:cs typeface="Calibri" panose="020F0502020204030204" pitchFamily="34" charset="0"/>
              </a:rPr>
              <a:t> </a:t>
            </a:r>
            <a:r>
              <a:rPr lang="en-US" altLang="en-US" sz="1500" b="1" dirty="0" err="1">
                <a:solidFill>
                  <a:srgbClr val="213F99"/>
                </a:solidFill>
                <a:latin typeface="Calibri" panose="020F0502020204030204" pitchFamily="34" charset="0"/>
                <a:cs typeface="Calibri" panose="020F0502020204030204" pitchFamily="34" charset="0"/>
              </a:rPr>
              <a:t>consolidarea</a:t>
            </a:r>
            <a:r>
              <a:rPr lang="en-US" altLang="en-US" sz="1500" b="1" dirty="0">
                <a:solidFill>
                  <a:srgbClr val="213F99"/>
                </a:solidFill>
                <a:latin typeface="Calibri" panose="020F0502020204030204" pitchFamily="34" charset="0"/>
                <a:cs typeface="Calibri" panose="020F0502020204030204" pitchFamily="34" charset="0"/>
              </a:rPr>
              <a:t> </a:t>
            </a:r>
            <a:r>
              <a:rPr lang="en-US" altLang="en-US" sz="1500" b="1" dirty="0" err="1">
                <a:solidFill>
                  <a:srgbClr val="213F99"/>
                </a:solidFill>
                <a:latin typeface="Calibri" panose="020F0502020204030204" pitchFamily="34" charset="0"/>
                <a:cs typeface="Calibri" panose="020F0502020204030204" pitchFamily="34" charset="0"/>
              </a:rPr>
              <a:t>capacității</a:t>
            </a:r>
            <a:r>
              <a:rPr lang="en-US" altLang="en-US" sz="1500" b="1" dirty="0">
                <a:solidFill>
                  <a:srgbClr val="213F99"/>
                </a:solidFill>
                <a:latin typeface="Calibri" panose="020F0502020204030204" pitchFamily="34" charset="0"/>
                <a:cs typeface="Calibri" panose="020F0502020204030204" pitchFamily="34" charset="0"/>
              </a:rPr>
              <a:t> administrative:</a:t>
            </a:r>
          </a:p>
          <a:p>
            <a:pPr marL="285750" marR="0" lvl="0" indent="-285750" algn="just" fontAlgn="base">
              <a:lnSpc>
                <a:spcPct val="100000"/>
              </a:lnSpc>
              <a:spcBef>
                <a:spcPct val="0"/>
              </a:spcBef>
              <a:spcAft>
                <a:spcPts val="200"/>
              </a:spcAft>
              <a:buClrTx/>
              <a:buSzTx/>
              <a:buFont typeface="Arial" panose="020B0604020202020204" pitchFamily="34" charset="0"/>
              <a:buChar char="•"/>
              <a:tabLst/>
            </a:pPr>
            <a:r>
              <a:rPr lang="ro-RO" altLang="en-US" sz="1500" dirty="0">
                <a:solidFill>
                  <a:srgbClr val="213F99"/>
                </a:solidFill>
                <a:latin typeface="Calibri" panose="020F0502020204030204" pitchFamily="34" charset="0"/>
                <a:cs typeface="Calibri" panose="020F0502020204030204" pitchFamily="34" charset="0"/>
              </a:rPr>
              <a:t>Există</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progrese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în</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consolidarea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capacității</a:t>
            </a:r>
            <a:r>
              <a:rPr lang="en-US" altLang="en-US" sz="1500" dirty="0">
                <a:solidFill>
                  <a:srgbClr val="213F99"/>
                </a:solidFill>
                <a:latin typeface="Calibri" panose="020F0502020204030204" pitchFamily="34" charset="0"/>
                <a:cs typeface="Calibri" panose="020F0502020204030204" pitchFamily="34" charset="0"/>
              </a:rPr>
              <a:t> administrative, </a:t>
            </a:r>
            <a:r>
              <a:rPr lang="en-US" altLang="en-US" sz="1500" dirty="0" err="1">
                <a:solidFill>
                  <a:srgbClr val="213F99"/>
                </a:solidFill>
                <a:latin typeface="Calibri" panose="020F0502020204030204" pitchFamily="34" charset="0"/>
                <a:cs typeface="Calibri" panose="020F0502020204030204" pitchFamily="34" charset="0"/>
              </a:rPr>
              <a:t>reflectate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în</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îmbunătățirea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mecanismelor</a:t>
            </a:r>
            <a:r>
              <a:rPr lang="en-US" altLang="en-US" sz="1500" dirty="0">
                <a:solidFill>
                  <a:srgbClr val="213F99"/>
                </a:solidFill>
                <a:latin typeface="Calibri" panose="020F0502020204030204" pitchFamily="34" charset="0"/>
                <a:cs typeface="Calibri" panose="020F0502020204030204" pitchFamily="34" charset="0"/>
              </a:rPr>
              <a:t> de management </a:t>
            </a:r>
            <a:r>
              <a:rPr lang="en-US" altLang="en-US" sz="1500" dirty="0" err="1">
                <a:solidFill>
                  <a:srgbClr val="213F99"/>
                </a:solidFill>
                <a:latin typeface="Calibri" panose="020F0502020204030204" pitchFamily="34" charset="0"/>
                <a:cs typeface="Calibri" panose="020F0502020204030204" pitchFamily="34" charset="0"/>
              </a:rPr>
              <a:t>și</a:t>
            </a:r>
            <a:r>
              <a:rPr lang="en-US" altLang="en-US" sz="1500" dirty="0">
                <a:solidFill>
                  <a:srgbClr val="213F99"/>
                </a:solidFill>
                <a:latin typeface="Calibri" panose="020F0502020204030204" pitchFamily="34" charset="0"/>
                <a:cs typeface="Calibri" panose="020F0502020204030204" pitchFamily="34" charset="0"/>
              </a:rPr>
              <a:t> control, </a:t>
            </a:r>
            <a:r>
              <a:rPr lang="en-US" altLang="en-US" sz="1500" dirty="0" err="1">
                <a:solidFill>
                  <a:srgbClr val="213F99"/>
                </a:solidFill>
                <a:latin typeface="Calibri" panose="020F0502020204030204" pitchFamily="34" charset="0"/>
                <a:cs typeface="Calibri" panose="020F0502020204030204" pitchFamily="34" charset="0"/>
              </a:rPr>
              <a:t>clarificarea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cadrului</a:t>
            </a:r>
            <a:r>
              <a:rPr lang="en-US" altLang="en-US" sz="1500" dirty="0">
                <a:solidFill>
                  <a:srgbClr val="213F99"/>
                </a:solidFill>
                <a:latin typeface="Calibri" panose="020F0502020204030204" pitchFamily="34" charset="0"/>
                <a:cs typeface="Calibri" panose="020F0502020204030204" pitchFamily="34" charset="0"/>
              </a:rPr>
              <a:t> procedural </a:t>
            </a:r>
            <a:r>
              <a:rPr lang="en-US" altLang="en-US" sz="1500" dirty="0" err="1">
                <a:solidFill>
                  <a:srgbClr val="213F99"/>
                </a:solidFill>
                <a:latin typeface="Calibri" panose="020F0502020204030204" pitchFamily="34" charset="0"/>
                <a:cs typeface="Calibri" panose="020F0502020204030204" pitchFamily="34" charset="0"/>
              </a:rPr>
              <a:t>și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dezvoltarea</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instrumente</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sprijin</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pentru</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beneficiari</a:t>
            </a:r>
            <a:r>
              <a:rPr lang="en-US" altLang="en-US" sz="1500" dirty="0">
                <a:solidFill>
                  <a:srgbClr val="213F99"/>
                </a:solidFill>
                <a:latin typeface="Calibri" panose="020F0502020204030204" pitchFamily="34" charset="0"/>
                <a:cs typeface="Calibri" panose="020F0502020204030204" pitchFamily="34" charset="0"/>
              </a:rPr>
              <a:t>. </a:t>
            </a:r>
            <a:r>
              <a:rPr lang="ro-RO" altLang="en-US" sz="1500" dirty="0">
                <a:solidFill>
                  <a:srgbClr val="213F99"/>
                </a:solidFill>
                <a:latin typeface="Calibri" panose="020F0502020204030204" pitchFamily="34" charset="0"/>
                <a:cs typeface="Calibri" panose="020F0502020204030204" pitchFamily="34" charset="0"/>
              </a:rPr>
              <a:t>P</a:t>
            </a:r>
            <a:r>
              <a:rPr lang="en-US" altLang="en-US" sz="1500" dirty="0" err="1">
                <a:solidFill>
                  <a:srgbClr val="213F99"/>
                </a:solidFill>
                <a:latin typeface="Calibri" panose="020F0502020204030204" pitchFamily="34" charset="0"/>
                <a:cs typeface="Calibri" panose="020F0502020204030204" pitchFamily="34" charset="0"/>
              </a:rPr>
              <a:t>rocesul</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evaluare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și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contractare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este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în</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continuare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perceput</a:t>
            </a:r>
            <a:r>
              <a:rPr lang="en-US" altLang="en-US" sz="1500" dirty="0">
                <a:solidFill>
                  <a:srgbClr val="213F99"/>
                </a:solidFill>
                <a:latin typeface="Calibri" panose="020F0502020204030204" pitchFamily="34" charset="0"/>
                <a:cs typeface="Calibri" panose="020F0502020204030204" pitchFamily="34" charset="0"/>
              </a:rPr>
              <a:t> ca </a:t>
            </a:r>
            <a:r>
              <a:rPr lang="en-US" altLang="en-US" sz="1500" dirty="0" err="1">
                <a:solidFill>
                  <a:srgbClr val="213F99"/>
                </a:solidFill>
                <a:latin typeface="Calibri" panose="020F0502020204030204" pitchFamily="34" charset="0"/>
                <a:cs typeface="Calibri" panose="020F0502020204030204" pitchFamily="34" charset="0"/>
              </a:rPr>
              <a:t>fiind</a:t>
            </a:r>
            <a:r>
              <a:rPr lang="en-US" altLang="en-US" sz="1500" dirty="0">
                <a:solidFill>
                  <a:srgbClr val="213F99"/>
                </a:solidFill>
                <a:latin typeface="Calibri" panose="020F0502020204030204" pitchFamily="34" charset="0"/>
                <a:cs typeface="Calibri" panose="020F0502020204030204" pitchFamily="34" charset="0"/>
              </a:rPr>
              <a:t> complex </a:t>
            </a:r>
            <a:r>
              <a:rPr lang="en-US" altLang="en-US" sz="1500" dirty="0" err="1">
                <a:solidFill>
                  <a:srgbClr val="213F99"/>
                </a:solidFill>
                <a:latin typeface="Calibri" panose="020F0502020204030204" pitchFamily="34" charset="0"/>
                <a:cs typeface="Calibri" panose="020F0502020204030204" pitchFamily="34" charset="0"/>
              </a:rPr>
              <a:t>și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consumator</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timp</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mai</a:t>
            </a:r>
            <a:r>
              <a:rPr lang="en-US" altLang="en-US" sz="1500" dirty="0">
                <a:solidFill>
                  <a:srgbClr val="213F99"/>
                </a:solidFill>
                <a:latin typeface="Calibri" panose="020F0502020204030204" pitchFamily="34" charset="0"/>
                <a:cs typeface="Calibri" panose="020F0502020204030204" pitchFamily="34" charset="0"/>
              </a:rPr>
              <a:t> ales </a:t>
            </a:r>
            <a:r>
              <a:rPr lang="en-US" altLang="en-US" sz="1500" dirty="0" err="1">
                <a:solidFill>
                  <a:srgbClr val="213F99"/>
                </a:solidFill>
                <a:latin typeface="Calibri" panose="020F0502020204030204" pitchFamily="34" charset="0"/>
                <a:cs typeface="Calibri" panose="020F0502020204030204" pitchFamily="34" charset="0"/>
              </a:rPr>
              <a:t>în</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perioadele</a:t>
            </a:r>
            <a:r>
              <a:rPr lang="en-US" altLang="en-US" sz="1500" dirty="0">
                <a:solidFill>
                  <a:srgbClr val="213F99"/>
                </a:solidFill>
                <a:latin typeface="Calibri" panose="020F0502020204030204" pitchFamily="34" charset="0"/>
                <a:cs typeface="Calibri" panose="020F0502020204030204" pitchFamily="34" charset="0"/>
              </a:rPr>
              <a:t> cu un </a:t>
            </a:r>
            <a:r>
              <a:rPr lang="en-US" altLang="en-US" sz="1500" dirty="0" err="1">
                <a:solidFill>
                  <a:srgbClr val="213F99"/>
                </a:solidFill>
                <a:latin typeface="Calibri" panose="020F0502020204030204" pitchFamily="34" charset="0"/>
                <a:cs typeface="Calibri" panose="020F0502020204030204" pitchFamily="34" charset="0"/>
              </a:rPr>
              <a:t>număr</a:t>
            </a:r>
            <a:r>
              <a:rPr lang="en-US" altLang="en-US" sz="1500" dirty="0">
                <a:solidFill>
                  <a:srgbClr val="213F99"/>
                </a:solidFill>
                <a:latin typeface="Calibri" panose="020F0502020204030204" pitchFamily="34" charset="0"/>
                <a:cs typeface="Calibri" panose="020F0502020204030204" pitchFamily="34" charset="0"/>
              </a:rPr>
              <a:t> mare de </a:t>
            </a:r>
            <a:r>
              <a:rPr lang="en-US" altLang="en-US" sz="1500" dirty="0" err="1">
                <a:solidFill>
                  <a:srgbClr val="213F99"/>
                </a:solidFill>
                <a:latin typeface="Calibri" panose="020F0502020204030204" pitchFamily="34" charset="0"/>
                <a:cs typeface="Calibri" panose="020F0502020204030204" pitchFamily="34" charset="0"/>
              </a:rPr>
              <a:t>cereri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depuse</a:t>
            </a:r>
            <a:r>
              <a:rPr lang="en-US" altLang="en-US" sz="1500" dirty="0">
                <a:solidFill>
                  <a:srgbClr val="213F99"/>
                </a:solidFill>
                <a:latin typeface="Calibri" panose="020F0502020204030204" pitchFamily="34" charset="0"/>
                <a:cs typeface="Calibri" panose="020F0502020204030204" pitchFamily="34" charset="0"/>
              </a:rPr>
              <a:t>.</a:t>
            </a:r>
          </a:p>
          <a:p>
            <a:pPr marR="0" lvl="0" indent="0" algn="just" fontAlgn="base">
              <a:lnSpc>
                <a:spcPct val="100000"/>
              </a:lnSpc>
              <a:spcBef>
                <a:spcPct val="0"/>
              </a:spcBef>
              <a:spcAft>
                <a:spcPts val="200"/>
              </a:spcAft>
              <a:buClrTx/>
              <a:buSzTx/>
              <a:tabLst/>
            </a:pPr>
            <a:r>
              <a:rPr lang="en-US" altLang="en-US" sz="1500" b="1" dirty="0" err="1">
                <a:solidFill>
                  <a:srgbClr val="213F99"/>
                </a:solidFill>
                <a:latin typeface="Calibri" panose="020F0502020204030204" pitchFamily="34" charset="0"/>
                <a:cs typeface="Calibri" panose="020F0502020204030204" pitchFamily="34" charset="0"/>
              </a:rPr>
              <a:t>Dificultăți</a:t>
            </a:r>
            <a:r>
              <a:rPr lang="en-US" altLang="en-US" sz="1500" b="1" dirty="0">
                <a:solidFill>
                  <a:srgbClr val="213F99"/>
                </a:solidFill>
                <a:latin typeface="Calibri" panose="020F0502020204030204" pitchFamily="34" charset="0"/>
                <a:cs typeface="Calibri" panose="020F0502020204030204" pitchFamily="34" charset="0"/>
              </a:rPr>
              <a:t> legate de </a:t>
            </a:r>
            <a:r>
              <a:rPr lang="en-US" altLang="en-US" sz="1500" b="1" dirty="0" err="1">
                <a:solidFill>
                  <a:srgbClr val="213F99"/>
                </a:solidFill>
                <a:latin typeface="Calibri" panose="020F0502020204030204" pitchFamily="34" charset="0"/>
                <a:cs typeface="Calibri" panose="020F0502020204030204" pitchFamily="34" charset="0"/>
              </a:rPr>
              <a:t>utilizarea</a:t>
            </a:r>
            <a:r>
              <a:rPr lang="en-US" altLang="en-US" sz="1500" b="1" dirty="0">
                <a:solidFill>
                  <a:srgbClr val="213F99"/>
                </a:solidFill>
                <a:latin typeface="Calibri" panose="020F0502020204030204" pitchFamily="34" charset="0"/>
                <a:cs typeface="Calibri" panose="020F0502020204030204" pitchFamily="34" charset="0"/>
              </a:rPr>
              <a:t> </a:t>
            </a:r>
            <a:r>
              <a:rPr lang="en-US" altLang="en-US" sz="1500" b="1" dirty="0" err="1">
                <a:solidFill>
                  <a:srgbClr val="213F99"/>
                </a:solidFill>
                <a:latin typeface="Calibri" panose="020F0502020204030204" pitchFamily="34" charset="0"/>
                <a:cs typeface="Calibri" panose="020F0502020204030204" pitchFamily="34" charset="0"/>
              </a:rPr>
              <a:t>platformei</a:t>
            </a:r>
            <a:r>
              <a:rPr lang="en-US" altLang="en-US" sz="1500" b="1" dirty="0">
                <a:solidFill>
                  <a:srgbClr val="213F99"/>
                </a:solidFill>
                <a:latin typeface="Calibri" panose="020F0502020204030204" pitchFamily="34" charset="0"/>
                <a:cs typeface="Calibri" panose="020F0502020204030204" pitchFamily="34" charset="0"/>
              </a:rPr>
              <a:t> </a:t>
            </a:r>
            <a:r>
              <a:rPr lang="en-US" altLang="en-US" sz="1500" b="1" dirty="0" err="1">
                <a:solidFill>
                  <a:srgbClr val="213F99"/>
                </a:solidFill>
                <a:latin typeface="Calibri" panose="020F0502020204030204" pitchFamily="34" charset="0"/>
                <a:cs typeface="Calibri" panose="020F0502020204030204" pitchFamily="34" charset="0"/>
              </a:rPr>
              <a:t>MySMIS</a:t>
            </a:r>
            <a:r>
              <a:rPr lang="en-US" altLang="en-US" sz="1500" b="1" dirty="0">
                <a:solidFill>
                  <a:srgbClr val="213F99"/>
                </a:solidFill>
                <a:latin typeface="Calibri" panose="020F0502020204030204" pitchFamily="34" charset="0"/>
                <a:cs typeface="Calibri" panose="020F0502020204030204" pitchFamily="34" charset="0"/>
              </a:rPr>
              <a:t>:</a:t>
            </a:r>
          </a:p>
          <a:p>
            <a:pPr marL="285750" indent="-285750" algn="just" fontAlgn="base">
              <a:spcBef>
                <a:spcPct val="0"/>
              </a:spcBef>
              <a:spcAft>
                <a:spcPts val="200"/>
              </a:spcAft>
              <a:buFont typeface="Arial" panose="020B0604020202020204" pitchFamily="34" charset="0"/>
              <a:buChar char="•"/>
            </a:pPr>
            <a:r>
              <a:rPr lang="en-US" altLang="en-US" sz="1500" dirty="0" err="1">
                <a:solidFill>
                  <a:srgbClr val="213F99"/>
                </a:solidFill>
                <a:latin typeface="Calibri" panose="020F0502020204030204" pitchFamily="34" charset="0"/>
                <a:cs typeface="Calibri" panose="020F0502020204030204" pitchFamily="34" charset="0"/>
              </a:rPr>
              <a:t>Beneficiarii</a:t>
            </a:r>
            <a:r>
              <a:rPr lang="en-US" altLang="en-US" sz="1500" dirty="0">
                <a:solidFill>
                  <a:srgbClr val="213F99"/>
                </a:solidFill>
                <a:latin typeface="Calibri" panose="020F0502020204030204" pitchFamily="34" charset="0"/>
                <a:cs typeface="Calibri" panose="020F0502020204030204" pitchFamily="34" charset="0"/>
              </a:rPr>
              <a:t> au </a:t>
            </a:r>
            <a:r>
              <a:rPr lang="en-US" altLang="en-US" sz="1500" dirty="0" err="1">
                <a:solidFill>
                  <a:srgbClr val="213F99"/>
                </a:solidFill>
                <a:latin typeface="Calibri" panose="020F0502020204030204" pitchFamily="34" charset="0"/>
                <a:cs typeface="Calibri" panose="020F0502020204030204" pitchFamily="34" charset="0"/>
              </a:rPr>
              <a:t>semnalat</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dificultăți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în</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utilizarea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MySMIS</a:t>
            </a:r>
            <a:r>
              <a:rPr lang="ro-RO"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încărcarea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multiplă</a:t>
            </a:r>
            <a:r>
              <a:rPr lang="en-US" altLang="en-US" sz="1500" dirty="0">
                <a:solidFill>
                  <a:srgbClr val="213F99"/>
                </a:solidFill>
                <a:latin typeface="Calibri" panose="020F0502020204030204" pitchFamily="34" charset="0"/>
                <a:cs typeface="Calibri" panose="020F0502020204030204" pitchFamily="34" charset="0"/>
              </a:rPr>
              <a:t> a </a:t>
            </a:r>
            <a:r>
              <a:rPr lang="en-US" altLang="en-US" sz="1500" dirty="0" err="1">
                <a:solidFill>
                  <a:srgbClr val="213F99"/>
                </a:solidFill>
                <a:latin typeface="Calibri" panose="020F0502020204030204" pitchFamily="34" charset="0"/>
                <a:cs typeface="Calibri" panose="020F0502020204030204" pitchFamily="34" charset="0"/>
              </a:rPr>
              <a:t>documentelor</a:t>
            </a:r>
            <a:r>
              <a:rPr lang="ro-RO"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lipsa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unor</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funcționalități</a:t>
            </a:r>
            <a:r>
              <a:rPr lang="en-US" altLang="en-US" sz="1500" dirty="0">
                <a:solidFill>
                  <a:srgbClr val="213F99"/>
                </a:solidFill>
                <a:latin typeface="Calibri" panose="020F0502020204030204" pitchFamily="34" charset="0"/>
                <a:cs typeface="Calibri" panose="020F0502020204030204" pitchFamily="34" charset="0"/>
              </a:rPr>
              <a:t> intuitive</a:t>
            </a:r>
            <a:r>
              <a:rPr lang="ro-RO" altLang="en-US" sz="1500" dirty="0">
                <a:solidFill>
                  <a:srgbClr val="213F99"/>
                </a:solidFill>
                <a:latin typeface="Calibri" panose="020F0502020204030204" pitchFamily="34" charset="0"/>
                <a:cs typeface="Calibri" panose="020F0502020204030204" pitchFamily="34" charset="0"/>
              </a:rPr>
              <a:t>)</a:t>
            </a:r>
            <a:r>
              <a:rPr lang="en-US" altLang="en-US" sz="1500" dirty="0">
                <a:solidFill>
                  <a:srgbClr val="213F99"/>
                </a:solidFill>
                <a:latin typeface="Calibri" panose="020F0502020204030204" pitchFamily="34" charset="0"/>
                <a:cs typeface="Calibri" panose="020F0502020204030204" pitchFamily="34" charset="0"/>
              </a:rPr>
              <a:t>. </a:t>
            </a:r>
            <a:r>
              <a:rPr lang="ro-RO" altLang="en-US" sz="1500" dirty="0">
                <a:solidFill>
                  <a:srgbClr val="213F99"/>
                </a:solidFill>
                <a:latin typeface="Calibri" panose="020F0502020204030204" pitchFamily="34" charset="0"/>
                <a:cs typeface="Calibri" panose="020F0502020204030204" pitchFamily="34" charset="0"/>
              </a:rPr>
              <a:t>D</a:t>
            </a:r>
            <a:r>
              <a:rPr lang="en-US" altLang="en-US" sz="1500" dirty="0" err="1">
                <a:solidFill>
                  <a:srgbClr val="213F99"/>
                </a:solidFill>
                <a:latin typeface="Calibri" panose="020F0502020204030204" pitchFamily="34" charset="0"/>
                <a:cs typeface="Calibri" panose="020F0502020204030204" pitchFamily="34" charset="0"/>
              </a:rPr>
              <a:t>eficitul</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evaluatori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afectează</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ritmul</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proceselor</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selecție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în</a:t>
            </a:r>
            <a:r>
              <a:rPr lang="en-US" altLang="en-US" sz="1500" dirty="0">
                <a:solidFill>
                  <a:srgbClr val="213F99"/>
                </a:solidFill>
                <a:latin typeface="Calibri" panose="020F0502020204030204" pitchFamily="34" charset="0"/>
                <a:cs typeface="Calibri" panose="020F0502020204030204" pitchFamily="34" charset="0"/>
              </a:rPr>
              <a:t> special </a:t>
            </a:r>
            <a:r>
              <a:rPr lang="en-US" altLang="en-US" sz="1500" dirty="0" err="1">
                <a:solidFill>
                  <a:srgbClr val="213F99"/>
                </a:solidFill>
                <a:latin typeface="Calibri" panose="020F0502020204030204" pitchFamily="34" charset="0"/>
                <a:cs typeface="Calibri" panose="020F0502020204030204" pitchFamily="34" charset="0"/>
              </a:rPr>
              <a:t>în</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perioadele</a:t>
            </a:r>
            <a:r>
              <a:rPr lang="en-US" altLang="en-US" sz="1500" dirty="0">
                <a:solidFill>
                  <a:srgbClr val="213F99"/>
                </a:solidFill>
                <a:latin typeface="Calibri" panose="020F0502020204030204" pitchFamily="34" charset="0"/>
                <a:cs typeface="Calibri" panose="020F0502020204030204" pitchFamily="34" charset="0"/>
              </a:rPr>
              <a:t> cu </a:t>
            </a:r>
            <a:r>
              <a:rPr lang="en-US" altLang="en-US" sz="1500" dirty="0" err="1">
                <a:solidFill>
                  <a:srgbClr val="213F99"/>
                </a:solidFill>
                <a:latin typeface="Calibri" panose="020F0502020204030204" pitchFamily="34" charset="0"/>
                <a:cs typeface="Calibri" panose="020F0502020204030204" pitchFamily="34" charset="0"/>
              </a:rPr>
              <a:t>volum</a:t>
            </a:r>
            <a:r>
              <a:rPr lang="en-US" altLang="en-US" sz="1500" dirty="0">
                <a:solidFill>
                  <a:srgbClr val="213F99"/>
                </a:solidFill>
                <a:latin typeface="Calibri" panose="020F0502020204030204" pitchFamily="34" charset="0"/>
                <a:cs typeface="Calibri" panose="020F0502020204030204" pitchFamily="34" charset="0"/>
              </a:rPr>
              <a:t> mare de </a:t>
            </a:r>
            <a:r>
              <a:rPr lang="en-US" altLang="en-US" sz="1500" dirty="0" err="1">
                <a:solidFill>
                  <a:srgbClr val="213F99"/>
                </a:solidFill>
                <a:latin typeface="Calibri" panose="020F0502020204030204" pitchFamily="34" charset="0"/>
                <a:cs typeface="Calibri" panose="020F0502020204030204" pitchFamily="34" charset="0"/>
              </a:rPr>
              <a:t>proiecte</a:t>
            </a:r>
            <a:r>
              <a:rPr lang="en-US" altLang="en-US" sz="1500" dirty="0">
                <a:solidFill>
                  <a:srgbClr val="213F99"/>
                </a:solidFill>
                <a:latin typeface="Calibri" panose="020F0502020204030204" pitchFamily="34" charset="0"/>
                <a:cs typeface="Calibri" panose="020F0502020204030204" pitchFamily="34" charset="0"/>
              </a:rPr>
              <a:t>.</a:t>
            </a:r>
          </a:p>
          <a:p>
            <a:pPr algn="just" fontAlgn="base">
              <a:spcBef>
                <a:spcPct val="0"/>
              </a:spcBef>
              <a:spcAft>
                <a:spcPts val="200"/>
              </a:spcAft>
            </a:pPr>
            <a:r>
              <a:rPr lang="en-US" altLang="en-US" sz="1500" b="1" dirty="0" err="1">
                <a:solidFill>
                  <a:srgbClr val="213F99"/>
                </a:solidFill>
                <a:latin typeface="Calibri" panose="020F0502020204030204" pitchFamily="34" charset="0"/>
                <a:cs typeface="Calibri" panose="020F0502020204030204" pitchFamily="34" charset="0"/>
              </a:rPr>
              <a:t>Sprijin</a:t>
            </a:r>
            <a:r>
              <a:rPr lang="en-US" altLang="en-US" sz="1500" b="1" dirty="0">
                <a:solidFill>
                  <a:srgbClr val="213F99"/>
                </a:solidFill>
                <a:latin typeface="Calibri" panose="020F0502020204030204" pitchFamily="34" charset="0"/>
                <a:cs typeface="Calibri" panose="020F0502020204030204" pitchFamily="34" charset="0"/>
              </a:rPr>
              <a:t> </a:t>
            </a:r>
            <a:r>
              <a:rPr lang="en-US" altLang="en-US" sz="1500" b="1" dirty="0" err="1">
                <a:solidFill>
                  <a:srgbClr val="213F99"/>
                </a:solidFill>
                <a:latin typeface="Calibri" panose="020F0502020204030204" pitchFamily="34" charset="0"/>
                <a:cs typeface="Calibri" panose="020F0502020204030204" pitchFamily="34" charset="0"/>
              </a:rPr>
              <a:t>pentru</a:t>
            </a:r>
            <a:r>
              <a:rPr lang="en-US" altLang="en-US" sz="1500" b="1" dirty="0">
                <a:solidFill>
                  <a:srgbClr val="213F99"/>
                </a:solidFill>
                <a:latin typeface="Calibri" panose="020F0502020204030204" pitchFamily="34" charset="0"/>
                <a:cs typeface="Calibri" panose="020F0502020204030204" pitchFamily="34" charset="0"/>
              </a:rPr>
              <a:t> </a:t>
            </a:r>
            <a:r>
              <a:rPr lang="en-US" altLang="en-US" sz="1500" b="1" dirty="0" err="1">
                <a:solidFill>
                  <a:srgbClr val="213F99"/>
                </a:solidFill>
                <a:latin typeface="Calibri" panose="020F0502020204030204" pitchFamily="34" charset="0"/>
                <a:cs typeface="Calibri" panose="020F0502020204030204" pitchFamily="34" charset="0"/>
              </a:rPr>
              <a:t>beneficiari</a:t>
            </a:r>
            <a:r>
              <a:rPr lang="en-US" altLang="en-US" sz="1500" b="1" dirty="0">
                <a:solidFill>
                  <a:srgbClr val="213F99"/>
                </a:solidFill>
                <a:latin typeface="Calibri" panose="020F0502020204030204" pitchFamily="34" charset="0"/>
                <a:cs typeface="Calibri" panose="020F0502020204030204" pitchFamily="34" charset="0"/>
              </a:rPr>
              <a:t> </a:t>
            </a:r>
            <a:r>
              <a:rPr lang="en-US" altLang="en-US" sz="1500" b="1" dirty="0" err="1">
                <a:solidFill>
                  <a:srgbClr val="213F99"/>
                </a:solidFill>
                <a:latin typeface="Calibri" panose="020F0502020204030204" pitchFamily="34" charset="0"/>
                <a:cs typeface="Calibri" panose="020F0502020204030204" pitchFamily="34" charset="0"/>
              </a:rPr>
              <a:t>și</a:t>
            </a:r>
            <a:r>
              <a:rPr lang="en-US" altLang="en-US" sz="1500" b="1" dirty="0">
                <a:solidFill>
                  <a:srgbClr val="213F99"/>
                </a:solidFill>
                <a:latin typeface="Calibri" panose="020F0502020204030204" pitchFamily="34" charset="0"/>
                <a:cs typeface="Calibri" panose="020F0502020204030204" pitchFamily="34" charset="0"/>
              </a:rPr>
              <a:t> </a:t>
            </a:r>
            <a:r>
              <a:rPr lang="en-US" altLang="en-US" sz="1500" b="1" dirty="0" err="1">
                <a:solidFill>
                  <a:srgbClr val="213F99"/>
                </a:solidFill>
                <a:latin typeface="Calibri" panose="020F0502020204030204" pitchFamily="34" charset="0"/>
                <a:cs typeface="Calibri" panose="020F0502020204030204" pitchFamily="34" charset="0"/>
              </a:rPr>
              <a:t>comunicare</a:t>
            </a:r>
            <a:r>
              <a:rPr lang="en-US" altLang="en-US" sz="1500" b="1" dirty="0">
                <a:solidFill>
                  <a:srgbClr val="213F99"/>
                </a:solidFill>
                <a:latin typeface="Calibri" panose="020F0502020204030204" pitchFamily="34" charset="0"/>
                <a:cs typeface="Calibri" panose="020F0502020204030204" pitchFamily="34" charset="0"/>
              </a:rPr>
              <a:t>:</a:t>
            </a:r>
          </a:p>
          <a:p>
            <a:pPr marL="285750" indent="-285750" algn="just" fontAlgn="base">
              <a:spcBef>
                <a:spcPct val="0"/>
              </a:spcBef>
              <a:spcAft>
                <a:spcPts val="200"/>
              </a:spcAft>
              <a:buFont typeface="Arial" panose="020B0604020202020204" pitchFamily="34" charset="0"/>
              <a:buChar char="•"/>
            </a:pPr>
            <a:r>
              <a:rPr lang="en-US" altLang="en-US" sz="1500" dirty="0" err="1">
                <a:solidFill>
                  <a:srgbClr val="213F99"/>
                </a:solidFill>
                <a:latin typeface="Calibri" panose="020F0502020204030204" pitchFamily="34" charset="0"/>
                <a:cs typeface="Calibri" panose="020F0502020204030204" pitchFamily="34" charset="0"/>
              </a:rPr>
              <a:t>Beneficiarii</a:t>
            </a:r>
            <a:r>
              <a:rPr lang="en-US" altLang="en-US" sz="1500" dirty="0">
                <a:solidFill>
                  <a:srgbClr val="213F99"/>
                </a:solidFill>
                <a:latin typeface="Calibri" panose="020F0502020204030204" pitchFamily="34" charset="0"/>
                <a:cs typeface="Calibri" panose="020F0502020204030204" pitchFamily="34" charset="0"/>
              </a:rPr>
              <a:t> au </a:t>
            </a:r>
            <a:r>
              <a:rPr lang="en-US" altLang="en-US" sz="1500" dirty="0" err="1">
                <a:solidFill>
                  <a:srgbClr val="213F99"/>
                </a:solidFill>
                <a:latin typeface="Calibri" panose="020F0502020204030204" pitchFamily="34" charset="0"/>
                <a:cs typeface="Calibri" panose="020F0502020204030204" pitchFamily="34" charset="0"/>
              </a:rPr>
              <a:t>apreciat</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sprijinul</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oferit</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prin</a:t>
            </a:r>
            <a:r>
              <a:rPr lang="en-US" altLang="en-US" sz="1500" dirty="0">
                <a:solidFill>
                  <a:srgbClr val="213F99"/>
                </a:solidFill>
                <a:latin typeface="Calibri" panose="020F0502020204030204" pitchFamily="34" charset="0"/>
                <a:cs typeface="Calibri" panose="020F0502020204030204" pitchFamily="34" charset="0"/>
              </a:rPr>
              <a:t> Help-desk, </a:t>
            </a:r>
            <a:r>
              <a:rPr lang="en-US" altLang="en-US" sz="1500" dirty="0" err="1">
                <a:solidFill>
                  <a:srgbClr val="213F99"/>
                </a:solidFill>
                <a:latin typeface="Calibri" panose="020F0502020204030204" pitchFamily="34" charset="0"/>
                <a:cs typeface="Calibri" panose="020F0502020204030204" pitchFamily="34" charset="0"/>
              </a:rPr>
              <a:t>sesiunile</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instruire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și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ghidurile</a:t>
            </a:r>
            <a:r>
              <a:rPr lang="en-US" altLang="en-US" sz="1500" dirty="0">
                <a:solidFill>
                  <a:srgbClr val="213F99"/>
                </a:solidFill>
                <a:latin typeface="Calibri" panose="020F0502020204030204" pitchFamily="34" charset="0"/>
                <a:cs typeface="Calibri" panose="020F0502020204030204" pitchFamily="34" charset="0"/>
              </a:rPr>
              <a:t> elaborate. </a:t>
            </a:r>
            <a:r>
              <a:rPr lang="ro-RO" altLang="en-US" sz="1500" dirty="0">
                <a:solidFill>
                  <a:srgbClr val="213F99"/>
                </a:solidFill>
                <a:latin typeface="Calibri" panose="020F0502020204030204" pitchFamily="34" charset="0"/>
                <a:cs typeface="Calibri" panose="020F0502020204030204" pitchFamily="34" charset="0"/>
              </a:rPr>
              <a:t>Au fost </a:t>
            </a:r>
            <a:r>
              <a:rPr lang="en-US" altLang="en-US" sz="1500" dirty="0" err="1">
                <a:solidFill>
                  <a:srgbClr val="213F99"/>
                </a:solidFill>
                <a:latin typeface="Calibri" panose="020F0502020204030204" pitchFamily="34" charset="0"/>
                <a:cs typeface="Calibri" panose="020F0502020204030204" pitchFamily="34" charset="0"/>
              </a:rPr>
              <a:t>semnalat</a:t>
            </a:r>
            <a:r>
              <a:rPr lang="ro-RO" altLang="en-US" sz="1500" dirty="0">
                <a:solidFill>
                  <a:srgbClr val="213F99"/>
                </a:solidFill>
                <a:latin typeface="Calibri" panose="020F0502020204030204" pitchFamily="34" charset="0"/>
                <a:cs typeface="Calibri" panose="020F0502020204030204" pitchFamily="34" charset="0"/>
              </a:rPr>
              <a:t>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probleme</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comunicare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între</a:t>
            </a:r>
            <a:r>
              <a:rPr lang="en-US" altLang="en-US" sz="1500" dirty="0">
                <a:solidFill>
                  <a:srgbClr val="213F99"/>
                </a:solidFill>
                <a:latin typeface="Calibri" panose="020F0502020204030204" pitchFamily="34" charset="0"/>
                <a:cs typeface="Calibri" panose="020F0502020204030204" pitchFamily="34" charset="0"/>
              </a:rPr>
              <a:t> </a:t>
            </a:r>
            <a:r>
              <a:rPr lang="ro-RO" altLang="en-US" sz="1500" dirty="0">
                <a:solidFill>
                  <a:srgbClr val="213F99"/>
                </a:solidFill>
                <a:latin typeface="Calibri" panose="020F0502020204030204" pitchFamily="34" charset="0"/>
                <a:cs typeface="Calibri" panose="020F0502020204030204" pitchFamily="34" charset="0"/>
              </a:rPr>
              <a:t>AM</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beneficiari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și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consultanți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mai</a:t>
            </a:r>
            <a:r>
              <a:rPr lang="en-US" altLang="en-US" sz="1500" dirty="0">
                <a:solidFill>
                  <a:srgbClr val="213F99"/>
                </a:solidFill>
                <a:latin typeface="Calibri" panose="020F0502020204030204" pitchFamily="34" charset="0"/>
                <a:cs typeface="Calibri" panose="020F0502020204030204" pitchFamily="34" charset="0"/>
              </a:rPr>
              <a:t> ales din </a:t>
            </a:r>
            <a:r>
              <a:rPr lang="en-US" altLang="en-US" sz="1500" dirty="0" err="1">
                <a:solidFill>
                  <a:srgbClr val="213F99"/>
                </a:solidFill>
                <a:latin typeface="Calibri" panose="020F0502020204030204" pitchFamily="34" charset="0"/>
                <a:cs typeface="Calibri" panose="020F0502020204030204" pitchFamily="34" charset="0"/>
              </a:rPr>
              <a:t>cauza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clarificărilor</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transmise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beneficiarilor</a:t>
            </a:r>
            <a:r>
              <a:rPr lang="en-US" altLang="en-US" sz="1500" dirty="0">
                <a:solidFill>
                  <a:srgbClr val="213F99"/>
                </a:solidFill>
                <a:latin typeface="Calibri" panose="020F0502020204030204" pitchFamily="34" charset="0"/>
                <a:cs typeface="Calibri" panose="020F0502020204030204" pitchFamily="34" charset="0"/>
              </a:rPr>
              <a:t>.</a:t>
            </a:r>
          </a:p>
          <a:p>
            <a:pPr marR="0" lvl="0" indent="0" algn="just" fontAlgn="base">
              <a:lnSpc>
                <a:spcPct val="100000"/>
              </a:lnSpc>
              <a:spcBef>
                <a:spcPct val="0"/>
              </a:spcBef>
              <a:spcAft>
                <a:spcPts val="200"/>
              </a:spcAft>
              <a:buClrTx/>
              <a:buSzTx/>
              <a:tabLst/>
            </a:pPr>
            <a:r>
              <a:rPr lang="en-US" altLang="en-US" sz="1500" b="1" dirty="0" err="1">
                <a:solidFill>
                  <a:srgbClr val="213F99"/>
                </a:solidFill>
                <a:latin typeface="Calibri" panose="020F0502020204030204" pitchFamily="34" charset="0"/>
                <a:cs typeface="Calibri" panose="020F0502020204030204" pitchFamily="34" charset="0"/>
              </a:rPr>
              <a:t>Mecanismele</a:t>
            </a:r>
            <a:r>
              <a:rPr lang="en-US" altLang="en-US" sz="1500" b="1" dirty="0">
                <a:solidFill>
                  <a:srgbClr val="213F99"/>
                </a:solidFill>
                <a:latin typeface="Calibri" panose="020F0502020204030204" pitchFamily="34" charset="0"/>
                <a:cs typeface="Calibri" panose="020F0502020204030204" pitchFamily="34" charset="0"/>
              </a:rPr>
              <a:t> de </a:t>
            </a:r>
            <a:r>
              <a:rPr lang="en-US" altLang="en-US" sz="1500" b="1" dirty="0" err="1">
                <a:solidFill>
                  <a:srgbClr val="213F99"/>
                </a:solidFill>
                <a:latin typeface="Calibri" panose="020F0502020204030204" pitchFamily="34" charset="0"/>
                <a:cs typeface="Calibri" panose="020F0502020204030204" pitchFamily="34" charset="0"/>
              </a:rPr>
              <a:t>plată</a:t>
            </a:r>
            <a:r>
              <a:rPr lang="en-US" altLang="en-US" sz="1500" b="1" dirty="0">
                <a:solidFill>
                  <a:srgbClr val="213F99"/>
                </a:solidFill>
                <a:latin typeface="Calibri" panose="020F0502020204030204" pitchFamily="34" charset="0"/>
                <a:cs typeface="Calibri" panose="020F0502020204030204" pitchFamily="34" charset="0"/>
              </a:rPr>
              <a:t>:</a:t>
            </a:r>
          </a:p>
          <a:p>
            <a:pPr marL="285750" marR="0" lvl="0" indent="-285750" algn="just" fontAlgn="base">
              <a:lnSpc>
                <a:spcPct val="100000"/>
              </a:lnSpc>
              <a:spcBef>
                <a:spcPct val="0"/>
              </a:spcBef>
              <a:spcAft>
                <a:spcPts val="200"/>
              </a:spcAft>
              <a:buClrTx/>
              <a:buSzTx/>
              <a:buFont typeface="Arial" panose="020B0604020202020204" pitchFamily="34" charset="0"/>
              <a:buChar char="•"/>
              <a:tabLst/>
            </a:pPr>
            <a:r>
              <a:rPr lang="en-US" altLang="en-US" sz="1500" dirty="0">
                <a:solidFill>
                  <a:srgbClr val="213F99"/>
                </a:solidFill>
                <a:latin typeface="Calibri" panose="020F0502020204030204" pitchFamily="34" charset="0"/>
                <a:cs typeface="Calibri" panose="020F0502020204030204" pitchFamily="34" charset="0"/>
              </a:rPr>
              <a:t>Nu au </a:t>
            </a:r>
            <a:r>
              <a:rPr lang="en-US" altLang="en-US" sz="1500" dirty="0" err="1">
                <a:solidFill>
                  <a:srgbClr val="213F99"/>
                </a:solidFill>
                <a:latin typeface="Calibri" panose="020F0502020204030204" pitchFamily="34" charset="0"/>
                <a:cs typeface="Calibri" panose="020F0502020204030204" pitchFamily="34" charset="0"/>
              </a:rPr>
              <a:t>fost</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identificate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întârzieri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în</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procesarea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cererilor</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rambursare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pentru</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proiectele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noi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acestea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fiind</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procesate</a:t>
            </a:r>
            <a:r>
              <a:rPr lang="en-US" altLang="en-US" sz="1500" dirty="0">
                <a:solidFill>
                  <a:srgbClr val="213F99"/>
                </a:solidFill>
                <a:latin typeface="Calibri" panose="020F0502020204030204" pitchFamily="34" charset="0"/>
                <a:cs typeface="Calibri" panose="020F0502020204030204" pitchFamily="34" charset="0"/>
              </a:rPr>
              <a:t> conform </a:t>
            </a:r>
            <a:r>
              <a:rPr lang="en-US" altLang="en-US" sz="1500" dirty="0" err="1">
                <a:solidFill>
                  <a:srgbClr val="213F99"/>
                </a:solidFill>
                <a:latin typeface="Calibri" panose="020F0502020204030204" pitchFamily="34" charset="0"/>
                <a:cs typeface="Calibri" panose="020F0502020204030204" pitchFamily="34" charset="0"/>
              </a:rPr>
              <a:t>procedurii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Însă</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pentru</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proiectele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etapizate</a:t>
            </a:r>
            <a:r>
              <a:rPr lang="en-US" altLang="en-US" sz="1500" dirty="0">
                <a:solidFill>
                  <a:srgbClr val="213F99"/>
                </a:solidFill>
                <a:latin typeface="Calibri" panose="020F0502020204030204" pitchFamily="34" charset="0"/>
                <a:cs typeface="Calibri" panose="020F0502020204030204" pitchFamily="34" charset="0"/>
              </a:rPr>
              <a:t>, au </a:t>
            </a:r>
            <a:r>
              <a:rPr lang="en-US" altLang="en-US" sz="1500" dirty="0" err="1">
                <a:solidFill>
                  <a:srgbClr val="213F99"/>
                </a:solidFill>
                <a:latin typeface="Calibri" panose="020F0502020204030204" pitchFamily="34" charset="0"/>
                <a:cs typeface="Calibri" panose="020F0502020204030204" pitchFamily="34" charset="0"/>
              </a:rPr>
              <a:t>existat</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întârzieri</a:t>
            </a:r>
            <a:r>
              <a:rPr lang="en-US" altLang="en-US" sz="1500" dirty="0">
                <a:solidFill>
                  <a:srgbClr val="213F99"/>
                </a:solidFill>
                <a:latin typeface="Calibri" panose="020F0502020204030204" pitchFamily="34" charset="0"/>
                <a:cs typeface="Calibri" panose="020F0502020204030204" pitchFamily="34" charset="0"/>
              </a:rPr>
              <a:t> din </a:t>
            </a:r>
            <a:r>
              <a:rPr lang="en-US" altLang="en-US" sz="1500" dirty="0" err="1">
                <a:solidFill>
                  <a:srgbClr val="213F99"/>
                </a:solidFill>
                <a:latin typeface="Calibri" panose="020F0502020204030204" pitchFamily="34" charset="0"/>
                <a:cs typeface="Calibri" panose="020F0502020204030204" pitchFamily="34" charset="0"/>
              </a:rPr>
              <a:t>cauza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transferurilor</a:t>
            </a:r>
            <a:r>
              <a:rPr lang="en-US" altLang="en-US" sz="1500" dirty="0">
                <a:solidFill>
                  <a:srgbClr val="213F99"/>
                </a:solidFill>
                <a:latin typeface="Calibri" panose="020F0502020204030204" pitchFamily="34" charset="0"/>
                <a:cs typeface="Calibri" panose="020F0502020204030204" pitchFamily="34" charset="0"/>
              </a:rPr>
              <a:t> administrative </a:t>
            </a:r>
            <a:r>
              <a:rPr lang="en-US" altLang="en-US" sz="1500" dirty="0" err="1">
                <a:solidFill>
                  <a:srgbClr val="213F99"/>
                </a:solidFill>
                <a:latin typeface="Calibri" panose="020F0502020204030204" pitchFamily="34" charset="0"/>
                <a:cs typeface="Calibri" panose="020F0502020204030204" pitchFamily="34" charset="0"/>
              </a:rPr>
              <a:t>între</a:t>
            </a:r>
            <a:r>
              <a:rPr lang="en-US" altLang="en-US" sz="1500" dirty="0">
                <a:solidFill>
                  <a:srgbClr val="213F99"/>
                </a:solidFill>
                <a:latin typeface="Calibri" panose="020F0502020204030204" pitchFamily="34" charset="0"/>
                <a:cs typeface="Calibri" panose="020F0502020204030204" pitchFamily="34" charset="0"/>
              </a:rPr>
              <a:t> AM POR </a:t>
            </a:r>
            <a:r>
              <a:rPr lang="en-US" altLang="en-US" sz="1500" dirty="0" err="1">
                <a:solidFill>
                  <a:srgbClr val="213F99"/>
                </a:solidFill>
                <a:latin typeface="Calibri" panose="020F0502020204030204" pitchFamily="34" charset="0"/>
                <a:cs typeface="Calibri" panose="020F0502020204030204" pitchFamily="34" charset="0"/>
              </a:rPr>
              <a:t>și</a:t>
            </a:r>
            <a:r>
              <a:rPr lang="en-US" altLang="en-US" sz="1500" dirty="0">
                <a:solidFill>
                  <a:srgbClr val="213F99"/>
                </a:solidFill>
                <a:latin typeface="Calibri" panose="020F0502020204030204" pitchFamily="34" charset="0"/>
                <a:cs typeface="Calibri" panose="020F0502020204030204" pitchFamily="34" charset="0"/>
              </a:rPr>
              <a:t> AM PR SE, o </a:t>
            </a:r>
            <a:r>
              <a:rPr lang="en-US" altLang="en-US" sz="1500" dirty="0" err="1">
                <a:solidFill>
                  <a:srgbClr val="213F99"/>
                </a:solidFill>
                <a:latin typeface="Calibri" panose="020F0502020204030204" pitchFamily="34" charset="0"/>
                <a:cs typeface="Calibri" panose="020F0502020204030204" pitchFamily="34" charset="0"/>
              </a:rPr>
              <a:t>problemă</a:t>
            </a:r>
            <a:r>
              <a:rPr lang="en-US" altLang="en-US" sz="1500" dirty="0">
                <a:solidFill>
                  <a:srgbClr val="213F99"/>
                </a:solidFill>
                <a:latin typeface="Calibri" panose="020F0502020204030204" pitchFamily="34" charset="0"/>
                <a:cs typeface="Calibri" panose="020F0502020204030204" pitchFamily="34" charset="0"/>
              </a:rPr>
              <a:t> care nu a </a:t>
            </a:r>
            <a:r>
              <a:rPr lang="en-US" altLang="en-US" sz="1500" dirty="0" err="1">
                <a:solidFill>
                  <a:srgbClr val="213F99"/>
                </a:solidFill>
                <a:latin typeface="Calibri" panose="020F0502020204030204" pitchFamily="34" charset="0"/>
                <a:cs typeface="Calibri" panose="020F0502020204030204" pitchFamily="34" charset="0"/>
              </a:rPr>
              <a:t>depins</a:t>
            </a:r>
            <a:r>
              <a:rPr lang="en-US" altLang="en-US" sz="1500" dirty="0">
                <a:solidFill>
                  <a:srgbClr val="213F99"/>
                </a:solidFill>
                <a:latin typeface="Calibri" panose="020F0502020204030204" pitchFamily="34" charset="0"/>
                <a:cs typeface="Calibri" panose="020F0502020204030204" pitchFamily="34" charset="0"/>
              </a:rPr>
              <a:t> de AM PR SE.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43241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835405-8BCC-7AAD-926B-51B569231B33}"/>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AD77483-D569-5B71-3C0C-1C5DB1718A90}"/>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519480B0-0B52-8E4F-102D-FEF1BF12195C}"/>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EDE97916-E5AA-F495-C401-D846446DCCE6}"/>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0D963CB1-0C6A-622C-3E09-FE4059499BA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1C94E090-E977-575A-B8B8-58CFB981480F}"/>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41670467-E7D2-851E-E574-57346BD18704}"/>
              </a:ext>
            </a:extLst>
          </p:cNvPr>
          <p:cNvSpPr txBox="1"/>
          <p:nvPr/>
        </p:nvSpPr>
        <p:spPr>
          <a:xfrm>
            <a:off x="751282" y="103129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31F578A7-25C5-2D6D-BABA-6683FAD2098C}"/>
              </a:ext>
            </a:extLst>
          </p:cNvPr>
          <p:cNvSpPr txBox="1">
            <a:spLocks/>
          </p:cNvSpPr>
          <p:nvPr/>
        </p:nvSpPr>
        <p:spPr>
          <a:xfrm>
            <a:off x="751282" y="1342372"/>
            <a:ext cx="10359170" cy="67847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spcBef>
                <a:spcPts val="0"/>
              </a:spcBef>
            </a:pPr>
            <a:r>
              <a:rPr lang="ro-RO" sz="1400" b="1" dirty="0">
                <a:solidFill>
                  <a:srgbClr val="F36F23"/>
                </a:solidFill>
                <a:latin typeface="Calibri" panose="020F0502020204030204" pitchFamily="34" charset="0"/>
                <a:ea typeface="Calibri" panose="020F0502020204030204" pitchFamily="34" charset="0"/>
                <a:cs typeface="Calibri" panose="020F0502020204030204" pitchFamily="34" charset="0"/>
              </a:rPr>
              <a:t>Î.E. 4) </a:t>
            </a:r>
            <a:r>
              <a:rPr lang="ro-RO" sz="1400" b="1" dirty="0">
                <a:solidFill>
                  <a:srgbClr val="213F99"/>
                </a:solidFill>
                <a:latin typeface="Calibri" panose="020F0502020204030204" pitchFamily="34" charset="0"/>
              </a:rPr>
              <a:t>În ce proporție măsurile de simplificare propuse și implementate reduc povara administrativă pentru beneficiari? Există efecte secundare neprevizionate ale procesului de simplificare? Cum ar putea fi îmbunătățit acest proces de simplificare (dacă este cazul)?</a:t>
            </a:r>
          </a:p>
        </p:txBody>
      </p:sp>
      <p:sp>
        <p:nvSpPr>
          <p:cNvPr id="3" name="Rectangle 2">
            <a:extLst>
              <a:ext uri="{FF2B5EF4-FFF2-40B4-BE49-F238E27FC236}">
                <a16:creationId xmlns:a16="http://schemas.microsoft.com/office/drawing/2014/main" id="{B84D6485-01CC-B5B6-F341-B0C4C148C312}"/>
              </a:ext>
            </a:extLst>
          </p:cNvPr>
          <p:cNvSpPr>
            <a:spLocks noChangeArrowheads="1"/>
          </p:cNvSpPr>
          <p:nvPr/>
        </p:nvSpPr>
        <p:spPr bwMode="auto">
          <a:xfrm>
            <a:off x="788577" y="2054191"/>
            <a:ext cx="10284580" cy="3011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indent="0" algn="just" fontAlgn="base">
              <a:lnSpc>
                <a:spcPct val="100000"/>
              </a:lnSpc>
              <a:spcBef>
                <a:spcPct val="0"/>
              </a:spcBef>
              <a:spcAft>
                <a:spcPts val="200"/>
              </a:spcAft>
              <a:buClrTx/>
              <a:buSzTx/>
              <a:tabLst/>
            </a:pPr>
            <a:r>
              <a:rPr lang="ro-RO" altLang="en-US" sz="1600" b="1" dirty="0">
                <a:solidFill>
                  <a:srgbClr val="213F99"/>
                </a:solidFill>
                <a:latin typeface="Calibri" panose="020F0502020204030204" pitchFamily="34" charset="0"/>
                <a:cs typeface="Calibri" panose="020F0502020204030204" pitchFamily="34" charset="0"/>
              </a:rPr>
              <a:t>Progrese înregistrate</a:t>
            </a:r>
            <a:r>
              <a:rPr lang="en-US" altLang="en-US" sz="1600" b="1" dirty="0">
                <a:solidFill>
                  <a:srgbClr val="213F99"/>
                </a:solidFill>
                <a:latin typeface="Calibri" panose="020F0502020204030204" pitchFamily="34" charset="0"/>
                <a:cs typeface="Calibri" panose="020F0502020204030204" pitchFamily="34" charset="0"/>
              </a:rPr>
              <a:t>:</a:t>
            </a:r>
          </a:p>
          <a:p>
            <a:pPr marL="285750" marR="0" lvl="0" indent="-285750" algn="just" fontAlgn="base">
              <a:lnSpc>
                <a:spcPct val="100000"/>
              </a:lnSpc>
              <a:spcBef>
                <a:spcPct val="0"/>
              </a:spcBef>
              <a:spcAft>
                <a:spcPts val="200"/>
              </a:spcAft>
              <a:buClrTx/>
              <a:buSzTx/>
              <a:buFont typeface="Arial" panose="020B0604020202020204" pitchFamily="34" charset="0"/>
              <a:buChar char="•"/>
              <a:tabLst/>
            </a:pPr>
            <a:r>
              <a:rPr lang="en-US" altLang="en-US" sz="1600" dirty="0" err="1">
                <a:solidFill>
                  <a:srgbClr val="213F99"/>
                </a:solidFill>
                <a:latin typeface="Calibri" panose="020F0502020204030204" pitchFamily="34" charset="0"/>
                <a:cs typeface="Calibri" panose="020F0502020204030204" pitchFamily="34" charset="0"/>
              </a:rPr>
              <a:t>Măsurile</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implementate</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în</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cadrul</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Priorității</a:t>
            </a:r>
            <a:r>
              <a:rPr lang="en-US" altLang="en-US" sz="1600" dirty="0">
                <a:solidFill>
                  <a:srgbClr val="213F99"/>
                </a:solidFill>
                <a:latin typeface="Calibri" panose="020F0502020204030204" pitchFamily="34" charset="0"/>
                <a:cs typeface="Calibri" panose="020F0502020204030204" pitchFamily="34" charset="0"/>
              </a:rPr>
              <a:t> 7 au </a:t>
            </a:r>
            <a:r>
              <a:rPr lang="en-US" altLang="en-US" sz="1600" dirty="0" err="1">
                <a:solidFill>
                  <a:srgbClr val="213F99"/>
                </a:solidFill>
                <a:latin typeface="Calibri" panose="020F0502020204030204" pitchFamily="34" charset="0"/>
                <a:cs typeface="Calibri" panose="020F0502020204030204" pitchFamily="34" charset="0"/>
              </a:rPr>
              <a:t>adus</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îmbunătățiri</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vizibile</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dar</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există</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încă</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oportunități</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semnificative</a:t>
            </a:r>
            <a:r>
              <a:rPr lang="en-US" altLang="en-US" sz="1600" dirty="0">
                <a:solidFill>
                  <a:srgbClr val="213F99"/>
                </a:solidFill>
                <a:latin typeface="Calibri" panose="020F0502020204030204" pitchFamily="34" charset="0"/>
                <a:cs typeface="Calibri" panose="020F0502020204030204" pitchFamily="34" charset="0"/>
              </a:rPr>
              <a:t> de </a:t>
            </a:r>
            <a:r>
              <a:rPr lang="en-US" altLang="en-US" sz="1600" dirty="0" err="1">
                <a:solidFill>
                  <a:srgbClr val="213F99"/>
                </a:solidFill>
                <a:latin typeface="Calibri" panose="020F0502020204030204" pitchFamily="34" charset="0"/>
                <a:cs typeface="Calibri" panose="020F0502020204030204" pitchFamily="34" charset="0"/>
              </a:rPr>
              <a:t>optimizare</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în</a:t>
            </a:r>
            <a:r>
              <a:rPr lang="en-US" altLang="en-US" sz="1600" dirty="0">
                <a:solidFill>
                  <a:srgbClr val="213F99"/>
                </a:solidFill>
                <a:latin typeface="Calibri" panose="020F0502020204030204" pitchFamily="34" charset="0"/>
                <a:cs typeface="Calibri" panose="020F0502020204030204" pitchFamily="34" charset="0"/>
              </a:rPr>
              <a:t> special </a:t>
            </a:r>
            <a:r>
              <a:rPr lang="en-US" altLang="en-US" sz="1600" dirty="0" err="1">
                <a:solidFill>
                  <a:srgbClr val="213F99"/>
                </a:solidFill>
                <a:latin typeface="Calibri" panose="020F0502020204030204" pitchFamily="34" charset="0"/>
                <a:cs typeface="Calibri" panose="020F0502020204030204" pitchFamily="34" charset="0"/>
              </a:rPr>
              <a:t>prin</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digitalizare</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automatizare</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și</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armonizare</a:t>
            </a:r>
            <a:r>
              <a:rPr lang="en-US" altLang="en-US" sz="1600" dirty="0">
                <a:solidFill>
                  <a:srgbClr val="213F99"/>
                </a:solidFill>
                <a:latin typeface="Calibri" panose="020F0502020204030204" pitchFamily="34" charset="0"/>
                <a:cs typeface="Calibri" panose="020F0502020204030204" pitchFamily="34" charset="0"/>
              </a:rPr>
              <a:t> a </a:t>
            </a:r>
            <a:r>
              <a:rPr lang="en-US" altLang="en-US" sz="1600" dirty="0" err="1">
                <a:solidFill>
                  <a:srgbClr val="213F99"/>
                </a:solidFill>
                <a:latin typeface="Calibri" panose="020F0502020204030204" pitchFamily="34" charset="0"/>
                <a:cs typeface="Calibri" panose="020F0502020204030204" pitchFamily="34" charset="0"/>
              </a:rPr>
              <a:t>reglementărilor</a:t>
            </a:r>
            <a:r>
              <a:rPr lang="en-US" altLang="en-US" sz="1600" dirty="0">
                <a:solidFill>
                  <a:srgbClr val="213F99"/>
                </a:solidFill>
                <a:latin typeface="Calibri" panose="020F0502020204030204" pitchFamily="34" charset="0"/>
                <a:cs typeface="Calibri" panose="020F0502020204030204" pitchFamily="34" charset="0"/>
              </a:rPr>
              <a:t>.</a:t>
            </a:r>
          </a:p>
          <a:p>
            <a:pPr algn="just" fontAlgn="base">
              <a:spcBef>
                <a:spcPct val="0"/>
              </a:spcBef>
              <a:spcAft>
                <a:spcPts val="200"/>
              </a:spcAft>
            </a:pPr>
            <a:r>
              <a:rPr lang="ro-RO" altLang="en-US" sz="1600" b="1" dirty="0">
                <a:solidFill>
                  <a:srgbClr val="213F99"/>
                </a:solidFill>
                <a:latin typeface="Calibri" panose="020F0502020204030204" pitchFamily="34" charset="0"/>
                <a:cs typeface="Calibri" panose="020F0502020204030204" pitchFamily="34" charset="0"/>
              </a:rPr>
              <a:t>Nevoia de simplificare se menține</a:t>
            </a:r>
            <a:r>
              <a:rPr lang="en-US" altLang="en-US" sz="1600" b="1" dirty="0">
                <a:solidFill>
                  <a:srgbClr val="213F99"/>
                </a:solidFill>
                <a:latin typeface="Calibri" panose="020F0502020204030204" pitchFamily="34" charset="0"/>
                <a:cs typeface="Calibri" panose="020F0502020204030204" pitchFamily="34" charset="0"/>
              </a:rPr>
              <a:t>:</a:t>
            </a:r>
          </a:p>
          <a:p>
            <a:pPr marL="285750" indent="-285750" algn="just" fontAlgn="base">
              <a:spcBef>
                <a:spcPct val="0"/>
              </a:spcBef>
              <a:spcAft>
                <a:spcPts val="200"/>
              </a:spcAft>
              <a:buFont typeface="Arial" panose="020B0604020202020204" pitchFamily="34" charset="0"/>
              <a:buChar char="•"/>
            </a:pPr>
            <a:r>
              <a:rPr lang="ro-RO" altLang="en-US" sz="1600" dirty="0">
                <a:solidFill>
                  <a:srgbClr val="213F99"/>
                </a:solidFill>
                <a:latin typeface="Calibri" panose="020F0502020204030204" pitchFamily="34" charset="0"/>
                <a:cs typeface="Calibri" panose="020F0502020204030204" pitchFamily="34" charset="0"/>
              </a:rPr>
              <a:t>Î</a:t>
            </a:r>
            <a:r>
              <a:rPr lang="en-US" altLang="en-US" sz="1600" dirty="0" err="1">
                <a:solidFill>
                  <a:srgbClr val="213F99"/>
                </a:solidFill>
                <a:latin typeface="Calibri" panose="020F0502020204030204" pitchFamily="34" charset="0"/>
                <a:cs typeface="Calibri" panose="020F0502020204030204" pitchFamily="34" charset="0"/>
              </a:rPr>
              <a:t>mbunătățirea</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platformei</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MySMIS</a:t>
            </a:r>
            <a:r>
              <a:rPr lang="en-US" altLang="en-US" sz="1600" dirty="0">
                <a:solidFill>
                  <a:srgbClr val="213F99"/>
                </a:solidFill>
                <a:latin typeface="Calibri" panose="020F0502020204030204" pitchFamily="34" charset="0"/>
                <a:cs typeface="Calibri" panose="020F0502020204030204" pitchFamily="34" charset="0"/>
              </a:rPr>
              <a:t> cu o </a:t>
            </a:r>
            <a:r>
              <a:rPr lang="en-US" altLang="en-US" sz="1600" dirty="0" err="1">
                <a:solidFill>
                  <a:srgbClr val="213F99"/>
                </a:solidFill>
                <a:latin typeface="Calibri" panose="020F0502020204030204" pitchFamily="34" charset="0"/>
                <a:cs typeface="Calibri" panose="020F0502020204030204" pitchFamily="34" charset="0"/>
              </a:rPr>
              <a:t>interfață</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mai</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intuitivă</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și</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funcționalități</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optimizate</a:t>
            </a:r>
            <a:r>
              <a:rPr lang="en-US" altLang="en-US" sz="1600" dirty="0">
                <a:solidFill>
                  <a:srgbClr val="213F99"/>
                </a:solidFill>
                <a:latin typeface="Calibri" panose="020F0502020204030204" pitchFamily="34" charset="0"/>
                <a:cs typeface="Calibri" panose="020F0502020204030204" pitchFamily="34" charset="0"/>
              </a:rPr>
              <a:t>; </a:t>
            </a:r>
            <a:endParaRPr lang="ro-RO" altLang="en-US" sz="1600" dirty="0">
              <a:solidFill>
                <a:srgbClr val="213F99"/>
              </a:solidFill>
              <a:latin typeface="Calibri" panose="020F0502020204030204" pitchFamily="34" charset="0"/>
              <a:cs typeface="Calibri" panose="020F0502020204030204" pitchFamily="34" charset="0"/>
            </a:endParaRPr>
          </a:p>
          <a:p>
            <a:pPr marL="285750" indent="-285750" algn="just" fontAlgn="base">
              <a:spcBef>
                <a:spcPct val="0"/>
              </a:spcBef>
              <a:spcAft>
                <a:spcPts val="200"/>
              </a:spcAft>
              <a:buFont typeface="Arial" panose="020B0604020202020204" pitchFamily="34" charset="0"/>
              <a:buChar char="•"/>
            </a:pPr>
            <a:r>
              <a:rPr lang="ro-RO" altLang="en-US" sz="1600" dirty="0">
                <a:solidFill>
                  <a:srgbClr val="213F99"/>
                </a:solidFill>
                <a:latin typeface="Calibri" panose="020F0502020204030204" pitchFamily="34" charset="0"/>
                <a:cs typeface="Calibri" panose="020F0502020204030204" pitchFamily="34" charset="0"/>
              </a:rPr>
              <a:t>A</a:t>
            </a:r>
            <a:r>
              <a:rPr lang="en-US" altLang="en-US" sz="1600" dirty="0" err="1">
                <a:solidFill>
                  <a:srgbClr val="213F99"/>
                </a:solidFill>
                <a:latin typeface="Calibri" panose="020F0502020204030204" pitchFamily="34" charset="0"/>
                <a:cs typeface="Calibri" panose="020F0502020204030204" pitchFamily="34" charset="0"/>
              </a:rPr>
              <a:t>utomatizarea</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proceselor</a:t>
            </a:r>
            <a:r>
              <a:rPr lang="en-US" altLang="en-US" sz="1600" dirty="0">
                <a:solidFill>
                  <a:srgbClr val="213F99"/>
                </a:solidFill>
                <a:latin typeface="Calibri" panose="020F0502020204030204" pitchFamily="34" charset="0"/>
                <a:cs typeface="Calibri" panose="020F0502020204030204" pitchFamily="34" charset="0"/>
              </a:rPr>
              <a:t> de </a:t>
            </a:r>
            <a:r>
              <a:rPr lang="en-US" altLang="en-US" sz="1600" dirty="0" err="1">
                <a:solidFill>
                  <a:srgbClr val="213F99"/>
                </a:solidFill>
                <a:latin typeface="Calibri" panose="020F0502020204030204" pitchFamily="34" charset="0"/>
                <a:cs typeface="Calibri" panose="020F0502020204030204" pitchFamily="34" charset="0"/>
              </a:rPr>
              <a:t>verificare</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pentru</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reducerea</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timpului</a:t>
            </a:r>
            <a:r>
              <a:rPr lang="en-US" altLang="en-US" sz="1600" dirty="0">
                <a:solidFill>
                  <a:srgbClr val="213F99"/>
                </a:solidFill>
                <a:latin typeface="Calibri" panose="020F0502020204030204" pitchFamily="34" charset="0"/>
                <a:cs typeface="Calibri" panose="020F0502020204030204" pitchFamily="34" charset="0"/>
              </a:rPr>
              <a:t> de </a:t>
            </a:r>
            <a:r>
              <a:rPr lang="en-US" altLang="en-US" sz="1600" dirty="0" err="1">
                <a:solidFill>
                  <a:srgbClr val="213F99"/>
                </a:solidFill>
                <a:latin typeface="Calibri" panose="020F0502020204030204" pitchFamily="34" charset="0"/>
                <a:cs typeface="Calibri" panose="020F0502020204030204" pitchFamily="34" charset="0"/>
              </a:rPr>
              <a:t>aprobare</a:t>
            </a:r>
            <a:r>
              <a:rPr lang="en-US" altLang="en-US" sz="1600" dirty="0">
                <a:solidFill>
                  <a:srgbClr val="213F99"/>
                </a:solidFill>
                <a:latin typeface="Calibri" panose="020F0502020204030204" pitchFamily="34" charset="0"/>
                <a:cs typeface="Calibri" panose="020F0502020204030204" pitchFamily="34" charset="0"/>
              </a:rPr>
              <a:t>; </a:t>
            </a:r>
            <a:endParaRPr lang="ro-RO" altLang="en-US" sz="1600" dirty="0">
              <a:solidFill>
                <a:srgbClr val="213F99"/>
              </a:solidFill>
              <a:latin typeface="Calibri" panose="020F0502020204030204" pitchFamily="34" charset="0"/>
              <a:cs typeface="Calibri" panose="020F0502020204030204" pitchFamily="34" charset="0"/>
            </a:endParaRPr>
          </a:p>
          <a:p>
            <a:pPr marL="285750" indent="-285750" algn="just" fontAlgn="base">
              <a:spcBef>
                <a:spcPct val="0"/>
              </a:spcBef>
              <a:spcAft>
                <a:spcPts val="200"/>
              </a:spcAft>
              <a:buFont typeface="Arial" panose="020B0604020202020204" pitchFamily="34" charset="0"/>
              <a:buChar char="•"/>
            </a:pPr>
            <a:r>
              <a:rPr lang="ro-RO" altLang="en-US" sz="1600" dirty="0">
                <a:solidFill>
                  <a:srgbClr val="213F99"/>
                </a:solidFill>
                <a:latin typeface="Calibri" panose="020F0502020204030204" pitchFamily="34" charset="0"/>
                <a:cs typeface="Calibri" panose="020F0502020204030204" pitchFamily="34" charset="0"/>
              </a:rPr>
              <a:t>I</a:t>
            </a:r>
            <a:r>
              <a:rPr lang="en-US" altLang="en-US" sz="1600" dirty="0" err="1">
                <a:solidFill>
                  <a:srgbClr val="213F99"/>
                </a:solidFill>
                <a:latin typeface="Calibri" panose="020F0502020204030204" pitchFamily="34" charset="0"/>
                <a:cs typeface="Calibri" panose="020F0502020204030204" pitchFamily="34" charset="0"/>
              </a:rPr>
              <a:t>mplementarea</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unui</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sistem</a:t>
            </a:r>
            <a:r>
              <a:rPr lang="en-US" altLang="en-US" sz="1600" dirty="0">
                <a:solidFill>
                  <a:srgbClr val="213F99"/>
                </a:solidFill>
                <a:latin typeface="Calibri" panose="020F0502020204030204" pitchFamily="34" charset="0"/>
                <a:cs typeface="Calibri" panose="020F0502020204030204" pitchFamily="34" charset="0"/>
              </a:rPr>
              <a:t> de </a:t>
            </a:r>
            <a:r>
              <a:rPr lang="en-US" altLang="en-US" sz="1600" dirty="0" err="1">
                <a:solidFill>
                  <a:srgbClr val="213F99"/>
                </a:solidFill>
                <a:latin typeface="Calibri" panose="020F0502020204030204" pitchFamily="34" charset="0"/>
                <a:cs typeface="Calibri" panose="020F0502020204030204" pitchFamily="34" charset="0"/>
              </a:rPr>
              <a:t>verificare</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bazat</a:t>
            </a:r>
            <a:r>
              <a:rPr lang="en-US" altLang="en-US" sz="1600" dirty="0">
                <a:solidFill>
                  <a:srgbClr val="213F99"/>
                </a:solidFill>
                <a:latin typeface="Calibri" panose="020F0502020204030204" pitchFamily="34" charset="0"/>
                <a:cs typeface="Calibri" panose="020F0502020204030204" pitchFamily="34" charset="0"/>
              </a:rPr>
              <a:t> pe </a:t>
            </a:r>
            <a:r>
              <a:rPr lang="en-US" altLang="en-US" sz="1600" dirty="0" err="1">
                <a:solidFill>
                  <a:srgbClr val="213F99"/>
                </a:solidFill>
                <a:latin typeface="Calibri" panose="020F0502020204030204" pitchFamily="34" charset="0"/>
                <a:cs typeface="Calibri" panose="020F0502020204030204" pitchFamily="34" charset="0"/>
              </a:rPr>
              <a:t>analiza</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riscurilor</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pentru</a:t>
            </a:r>
            <a:r>
              <a:rPr lang="en-US" altLang="en-US" sz="1600" dirty="0">
                <a:solidFill>
                  <a:srgbClr val="213F99"/>
                </a:solidFill>
                <a:latin typeface="Calibri" panose="020F0502020204030204" pitchFamily="34" charset="0"/>
                <a:cs typeface="Calibri" panose="020F0502020204030204" pitchFamily="34" charset="0"/>
              </a:rPr>
              <a:t> a </a:t>
            </a:r>
            <a:r>
              <a:rPr lang="en-US" altLang="en-US" sz="1600" dirty="0" err="1">
                <a:solidFill>
                  <a:srgbClr val="213F99"/>
                </a:solidFill>
                <a:latin typeface="Calibri" panose="020F0502020204030204" pitchFamily="34" charset="0"/>
                <a:cs typeface="Calibri" panose="020F0502020204030204" pitchFamily="34" charset="0"/>
              </a:rPr>
              <a:t>oferi</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facilități</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beneficiarilor</a:t>
            </a:r>
            <a:r>
              <a:rPr lang="en-US" altLang="en-US" sz="1600" dirty="0">
                <a:solidFill>
                  <a:srgbClr val="213F99"/>
                </a:solidFill>
                <a:latin typeface="Calibri" panose="020F0502020204030204" pitchFamily="34" charset="0"/>
                <a:cs typeface="Calibri" panose="020F0502020204030204" pitchFamily="34" charset="0"/>
              </a:rPr>
              <a:t> cu un </a:t>
            </a:r>
            <a:r>
              <a:rPr lang="en-US" altLang="en-US" sz="1600" dirty="0" err="1">
                <a:solidFill>
                  <a:srgbClr val="213F99"/>
                </a:solidFill>
                <a:latin typeface="Calibri" panose="020F0502020204030204" pitchFamily="34" charset="0"/>
                <a:cs typeface="Calibri" panose="020F0502020204030204" pitchFamily="34" charset="0"/>
              </a:rPr>
              <a:t>istoric</a:t>
            </a:r>
            <a:r>
              <a:rPr lang="en-US" altLang="en-US" sz="1600" dirty="0">
                <a:solidFill>
                  <a:srgbClr val="213F99"/>
                </a:solidFill>
                <a:latin typeface="Calibri" panose="020F0502020204030204" pitchFamily="34" charset="0"/>
                <a:cs typeface="Calibri" panose="020F0502020204030204" pitchFamily="34" charset="0"/>
              </a:rPr>
              <a:t> bun; </a:t>
            </a:r>
            <a:endParaRPr lang="ro-RO" altLang="en-US" sz="1600" dirty="0">
              <a:solidFill>
                <a:srgbClr val="213F99"/>
              </a:solidFill>
              <a:latin typeface="Calibri" panose="020F0502020204030204" pitchFamily="34" charset="0"/>
              <a:cs typeface="Calibri" panose="020F0502020204030204" pitchFamily="34" charset="0"/>
            </a:endParaRPr>
          </a:p>
          <a:p>
            <a:pPr marL="285750" indent="-285750" algn="just" fontAlgn="base">
              <a:spcBef>
                <a:spcPct val="0"/>
              </a:spcBef>
              <a:spcAft>
                <a:spcPts val="200"/>
              </a:spcAft>
              <a:buFont typeface="Arial" panose="020B0604020202020204" pitchFamily="34" charset="0"/>
              <a:buChar char="•"/>
            </a:pPr>
            <a:r>
              <a:rPr lang="ro-RO" altLang="en-US" sz="1600" dirty="0">
                <a:solidFill>
                  <a:srgbClr val="213F99"/>
                </a:solidFill>
                <a:latin typeface="Calibri" panose="020F0502020204030204" pitchFamily="34" charset="0"/>
                <a:cs typeface="Calibri" panose="020F0502020204030204" pitchFamily="34" charset="0"/>
              </a:rPr>
              <a:t>C</a:t>
            </a:r>
            <a:r>
              <a:rPr lang="en-US" altLang="en-US" sz="1600" dirty="0" err="1">
                <a:solidFill>
                  <a:srgbClr val="213F99"/>
                </a:solidFill>
                <a:latin typeface="Calibri" panose="020F0502020204030204" pitchFamily="34" charset="0"/>
                <a:cs typeface="Calibri" panose="020F0502020204030204" pitchFamily="34" charset="0"/>
              </a:rPr>
              <a:t>larificarea</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și</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uniformizarea</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regulilor</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pentru</a:t>
            </a:r>
            <a:r>
              <a:rPr lang="en-US" altLang="en-US" sz="1600" dirty="0">
                <a:solidFill>
                  <a:srgbClr val="213F99"/>
                </a:solidFill>
                <a:latin typeface="Calibri" panose="020F0502020204030204" pitchFamily="34" charset="0"/>
                <a:cs typeface="Calibri" panose="020F0502020204030204" pitchFamily="34" charset="0"/>
              </a:rPr>
              <a:t> a reduce </a:t>
            </a:r>
            <a:r>
              <a:rPr lang="en-US" altLang="en-US" sz="1600" dirty="0" err="1">
                <a:solidFill>
                  <a:srgbClr val="213F99"/>
                </a:solidFill>
                <a:latin typeface="Calibri" panose="020F0502020204030204" pitchFamily="34" charset="0"/>
                <a:cs typeface="Calibri" panose="020F0502020204030204" pitchFamily="34" charset="0"/>
              </a:rPr>
              <a:t>ambiguitățile</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și</a:t>
            </a:r>
            <a:r>
              <a:rPr lang="en-US" altLang="en-US" sz="1600" dirty="0">
                <a:solidFill>
                  <a:srgbClr val="213F99"/>
                </a:solidFill>
                <a:latin typeface="Calibri" panose="020F0502020204030204" pitchFamily="34" charset="0"/>
                <a:cs typeface="Calibri" panose="020F0502020204030204" pitchFamily="34" charset="0"/>
              </a:rPr>
              <a:t> a </a:t>
            </a:r>
            <a:r>
              <a:rPr lang="en-US" altLang="en-US" sz="1600" dirty="0" err="1">
                <a:solidFill>
                  <a:srgbClr val="213F99"/>
                </a:solidFill>
                <a:latin typeface="Calibri" panose="020F0502020204030204" pitchFamily="34" charset="0"/>
                <a:cs typeface="Calibri" panose="020F0502020204030204" pitchFamily="34" charset="0"/>
              </a:rPr>
              <a:t>asigura</a:t>
            </a:r>
            <a:r>
              <a:rPr lang="en-US" altLang="en-US" sz="1600" dirty="0">
                <a:solidFill>
                  <a:srgbClr val="213F99"/>
                </a:solidFill>
                <a:latin typeface="Calibri" panose="020F0502020204030204" pitchFamily="34" charset="0"/>
                <a:cs typeface="Calibri" panose="020F0502020204030204" pitchFamily="34" charset="0"/>
              </a:rPr>
              <a:t> un </a:t>
            </a:r>
            <a:r>
              <a:rPr lang="en-US" altLang="en-US" sz="1600" dirty="0" err="1">
                <a:solidFill>
                  <a:srgbClr val="213F99"/>
                </a:solidFill>
                <a:latin typeface="Calibri" panose="020F0502020204030204" pitchFamily="34" charset="0"/>
                <a:cs typeface="Calibri" panose="020F0502020204030204" pitchFamily="34" charset="0"/>
              </a:rPr>
              <a:t>proces</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echitabil</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extinderea</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digitalizării</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și</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promovarea</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semnăturii</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electronice</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pentru</a:t>
            </a:r>
            <a:r>
              <a:rPr lang="en-US" altLang="en-US" sz="1600" dirty="0">
                <a:solidFill>
                  <a:srgbClr val="213F99"/>
                </a:solidFill>
                <a:latin typeface="Calibri" panose="020F0502020204030204" pitchFamily="34" charset="0"/>
                <a:cs typeface="Calibri" panose="020F0502020204030204" pitchFamily="34" charset="0"/>
              </a:rPr>
              <a:t> a </a:t>
            </a:r>
            <a:r>
              <a:rPr lang="en-US" altLang="en-US" sz="1600" dirty="0" err="1">
                <a:solidFill>
                  <a:srgbClr val="213F99"/>
                </a:solidFill>
                <a:latin typeface="Calibri" panose="020F0502020204030204" pitchFamily="34" charset="0"/>
                <a:cs typeface="Calibri" panose="020F0502020204030204" pitchFamily="34" charset="0"/>
              </a:rPr>
              <a:t>elimina</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redundanțele</a:t>
            </a:r>
            <a:r>
              <a:rPr lang="en-US" altLang="en-US" sz="1600" dirty="0">
                <a:solidFill>
                  <a:srgbClr val="213F99"/>
                </a:solidFill>
                <a:latin typeface="Calibri" panose="020F0502020204030204" pitchFamily="34" charset="0"/>
                <a:cs typeface="Calibri" panose="020F0502020204030204" pitchFamily="34" charset="0"/>
              </a:rPr>
              <a:t> </a:t>
            </a:r>
            <a:r>
              <a:rPr lang="en-US" altLang="en-US" sz="1600" dirty="0" err="1">
                <a:solidFill>
                  <a:srgbClr val="213F99"/>
                </a:solidFill>
                <a:latin typeface="Calibri" panose="020F0502020204030204" pitchFamily="34" charset="0"/>
                <a:cs typeface="Calibri" panose="020F0502020204030204" pitchFamily="34" charset="0"/>
              </a:rPr>
              <a:t>documentare</a:t>
            </a:r>
            <a:r>
              <a:rPr lang="en-US" altLang="en-US" sz="1600" dirty="0">
                <a:solidFill>
                  <a:srgbClr val="213F99"/>
                </a:solidFill>
                <a:latin typeface="Calibri" panose="020F0502020204030204" pitchFamily="34" charset="0"/>
                <a:cs typeface="Calibri" panose="020F050202020403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18799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009AAF-49BE-3B3C-98D1-4D65F86B4E1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57F2F012-6178-06C0-2728-A75B60B4EC8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FBE58EEC-402A-C51F-3EEF-A05B5F69BBAC}"/>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46E8A61A-FB7D-B3DB-B061-EEC58B17F09F}"/>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24F2A973-1176-B048-56FC-43A8810DEF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16B70410-C5FE-C7C6-4334-289C017023FE}"/>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2EC55A01-AB95-A3DE-04EE-9EFEDB2EE721}"/>
              </a:ext>
            </a:extLst>
          </p:cNvPr>
          <p:cNvSpPr txBox="1"/>
          <p:nvPr/>
        </p:nvSpPr>
        <p:spPr>
          <a:xfrm>
            <a:off x="751282" y="103129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A98DF687-917B-6586-387D-B09A762F112C}"/>
              </a:ext>
            </a:extLst>
          </p:cNvPr>
          <p:cNvSpPr txBox="1">
            <a:spLocks/>
          </p:cNvSpPr>
          <p:nvPr/>
        </p:nvSpPr>
        <p:spPr>
          <a:xfrm>
            <a:off x="751282" y="1342372"/>
            <a:ext cx="10359170" cy="67847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spcBef>
                <a:spcPts val="0"/>
              </a:spcBef>
            </a:pPr>
            <a:r>
              <a:rPr lang="ro-RO" sz="1400" b="1" dirty="0">
                <a:solidFill>
                  <a:srgbClr val="F36F23"/>
                </a:solidFill>
                <a:latin typeface="Calibri" panose="020F0502020204030204" pitchFamily="34" charset="0"/>
                <a:ea typeface="Calibri" panose="020F0502020204030204" pitchFamily="34" charset="0"/>
                <a:cs typeface="Calibri" panose="020F0502020204030204" pitchFamily="34" charset="0"/>
              </a:rPr>
              <a:t>Î.E. 5) </a:t>
            </a:r>
            <a:r>
              <a:rPr lang="ro-RO" sz="1400" b="1" dirty="0">
                <a:solidFill>
                  <a:srgbClr val="213F99"/>
                </a:solidFill>
                <a:latin typeface="Calibri" panose="020F0502020204030204" pitchFamily="34" charset="0"/>
              </a:rPr>
              <a:t>Este implementarea eficientă și în timp? Este adecvat sistemul de management al PR pentru desfășurarea mecanismului de selectare a proiectelor, contractare, monitorizare și (dacă este cazul) procesare a cererilor de prefinanțare/ rambursare/ plata în cadrul acestei priorități/OS? Ce măsuri ar trebui întreprinse de AM PR pentru a asigura o gestionare și implementare eficientă și eficace pe termen lung, inclusiv în ceea ce privește capacitatea de gestionare a structurilor implicate (AM ȘI ADI ITI)? (corelare cu P1-P6)</a:t>
            </a:r>
          </a:p>
        </p:txBody>
      </p:sp>
      <p:sp>
        <p:nvSpPr>
          <p:cNvPr id="10" name="TextBox 9">
            <a:extLst>
              <a:ext uri="{FF2B5EF4-FFF2-40B4-BE49-F238E27FC236}">
                <a16:creationId xmlns:a16="http://schemas.microsoft.com/office/drawing/2014/main" id="{B64232C2-D292-DE45-7C33-63669EA8AED0}"/>
              </a:ext>
            </a:extLst>
          </p:cNvPr>
          <p:cNvSpPr txBox="1"/>
          <p:nvPr/>
        </p:nvSpPr>
        <p:spPr>
          <a:xfrm>
            <a:off x="751282" y="2343902"/>
            <a:ext cx="10359170" cy="3431709"/>
          </a:xfrm>
          <a:prstGeom prst="rect">
            <a:avLst/>
          </a:prstGeom>
          <a:noFill/>
        </p:spPr>
        <p:txBody>
          <a:bodyPr wrap="square">
            <a:spAutoFit/>
          </a:bodyPr>
          <a:lstStyle/>
          <a:p>
            <a:pPr algn="just">
              <a:spcAft>
                <a:spcPts val="1200"/>
              </a:spcAft>
            </a:pPr>
            <a:r>
              <a:rPr lang="ro-RO" sz="1800" b="1"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Contribuții ale implementării Priorității 7:</a:t>
            </a:r>
          </a:p>
          <a:p>
            <a:pPr marL="285750" indent="-285750" algn="just">
              <a:spcAft>
                <a:spcPts val="600"/>
              </a:spcAft>
              <a:buFont typeface="Arial" panose="020B0604020202020204" pitchFamily="34" charset="0"/>
              <a:buChar char="•"/>
            </a:pPr>
            <a:r>
              <a:rPr lang="ro-RO" sz="18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Consolidarea capacității administrative a AM PR SE și a beneficiarilor.</a:t>
            </a:r>
          </a:p>
          <a:p>
            <a:pPr marL="285750" indent="-285750" algn="just">
              <a:spcAft>
                <a:spcPts val="600"/>
              </a:spcAft>
              <a:buFont typeface="Arial" panose="020B0604020202020204" pitchFamily="34" charset="0"/>
              <a:buChar char="•"/>
            </a:pPr>
            <a:r>
              <a:rPr lang="ro-RO" sz="18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Facilitarea gestionării eficiente a PRSE.</a:t>
            </a:r>
          </a:p>
          <a:p>
            <a:pPr marL="285750" indent="-285750" algn="just">
              <a:spcAft>
                <a:spcPts val="600"/>
              </a:spcAft>
              <a:buFont typeface="Arial" panose="020B0604020202020204" pitchFamily="34" charset="0"/>
              <a:buChar char="•"/>
            </a:pPr>
            <a:r>
              <a:rPr lang="ro-RO" sz="18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Reducerea parțială a poverii administrative prin măsuri de simplificare.</a:t>
            </a:r>
          </a:p>
          <a:p>
            <a:pPr algn="just">
              <a:spcAft>
                <a:spcPts val="1200"/>
              </a:spcAft>
            </a:pPr>
            <a:r>
              <a:rPr lang="ro-RO" sz="1800" b="1"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Provocări persistente:</a:t>
            </a:r>
          </a:p>
          <a:p>
            <a:pPr marL="285750" indent="-285750" algn="just">
              <a:spcAft>
                <a:spcPts val="600"/>
              </a:spcAft>
              <a:buFont typeface="Arial" panose="020B0604020202020204" pitchFamily="34" charset="0"/>
              <a:buChar char="•"/>
            </a:pPr>
            <a:r>
              <a:rPr lang="ro-RO" kern="0" dirty="0">
                <a:solidFill>
                  <a:srgbClr val="213F99"/>
                </a:solidFill>
                <a:latin typeface="Calibri" panose="020F0502020204030204" pitchFamily="34" charset="0"/>
                <a:cs typeface="Calibri" panose="020F0502020204030204" pitchFamily="34" charset="0"/>
              </a:rPr>
              <a:t>Dificultăți legate de birocrație, platforma MySMIS și complexitatea proceselor de verificare și raportare.</a:t>
            </a:r>
          </a:p>
          <a:p>
            <a:pPr marL="285750" indent="-285750" algn="just">
              <a:spcAft>
                <a:spcPts val="600"/>
              </a:spcAft>
              <a:buFont typeface="Arial" panose="020B0604020202020204" pitchFamily="34" charset="0"/>
              <a:buChar char="•"/>
            </a:pPr>
            <a:r>
              <a:rPr lang="ro-RO" kern="0" dirty="0">
                <a:solidFill>
                  <a:srgbClr val="213F99"/>
                </a:solidFill>
                <a:latin typeface="Calibri" panose="020F0502020204030204" pitchFamily="34" charset="0"/>
                <a:cs typeface="Calibri" panose="020F0502020204030204" pitchFamily="34" charset="0"/>
              </a:rPr>
              <a:t>Obstacole în accesarea și utilizarea eficientă a fondurilor.</a:t>
            </a:r>
          </a:p>
          <a:p>
            <a:pPr algn="just">
              <a:spcAft>
                <a:spcPts val="1200"/>
              </a:spcAft>
            </a:pPr>
            <a:r>
              <a:rPr lang="ro-RO" sz="1800" b="1"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Impactul pozitiv al instruirii și asistenței tehnice:</a:t>
            </a:r>
          </a:p>
          <a:p>
            <a:pPr marL="285750" indent="-285750" algn="just">
              <a:spcAft>
                <a:spcPts val="1200"/>
              </a:spcAft>
              <a:buFont typeface="Arial" panose="020B0604020202020204" pitchFamily="34" charset="0"/>
              <a:buChar char="•"/>
            </a:pPr>
            <a:r>
              <a:rPr lang="ro-RO" kern="0" dirty="0">
                <a:solidFill>
                  <a:srgbClr val="213F99"/>
                </a:solidFill>
                <a:latin typeface="Calibri" panose="020F0502020204030204" pitchFamily="34" charset="0"/>
                <a:cs typeface="Calibri" panose="020F0502020204030204" pitchFamily="34" charset="0"/>
              </a:rPr>
              <a:t>Instruirea</a:t>
            </a:r>
            <a:r>
              <a:rPr lang="ro-RO" sz="18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 </a:t>
            </a:r>
            <a:r>
              <a:rPr lang="ro-RO" kern="0" dirty="0">
                <a:solidFill>
                  <a:srgbClr val="213F99"/>
                </a:solidFill>
                <a:latin typeface="Calibri" panose="020F0502020204030204" pitchFamily="34" charset="0"/>
                <a:cs typeface="Calibri" panose="020F0502020204030204" pitchFamily="34" charset="0"/>
              </a:rPr>
              <a:t>beneficiarilor</a:t>
            </a:r>
            <a:r>
              <a:rPr lang="ro-RO" sz="18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 și sprijinul oferit prin asistența tehnică au avut un impact favorabil.</a:t>
            </a:r>
          </a:p>
        </p:txBody>
      </p:sp>
    </p:spTree>
    <p:extLst>
      <p:ext uri="{BB962C8B-B14F-4D97-AF65-F5344CB8AC3E}">
        <p14:creationId xmlns:p14="http://schemas.microsoft.com/office/powerpoint/2010/main" val="31231359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E8907-8A4E-A1FB-5883-1F339273E124}"/>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61364DE1-4B78-6539-EB73-CCCD740CC1D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B9BC8C33-060D-37B2-6385-51D913D9D5B0}"/>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A5194A6D-CE67-ECD0-7D88-E82CB67116D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4F1F703-F925-4B02-1B94-8A2D0FED4E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50846B9-CEC8-B4EB-3A39-7BD7F4F29FB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4A5FA76F-D14D-365C-F58B-40D693D0A975}"/>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Concluzii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TextBox 9">
            <a:extLst>
              <a:ext uri="{FF2B5EF4-FFF2-40B4-BE49-F238E27FC236}">
                <a16:creationId xmlns:a16="http://schemas.microsoft.com/office/drawing/2014/main" id="{44DAF1CB-C5A4-4AE2-9210-B6C9B2A8CE87}"/>
              </a:ext>
            </a:extLst>
          </p:cNvPr>
          <p:cNvSpPr txBox="1"/>
          <p:nvPr/>
        </p:nvSpPr>
        <p:spPr>
          <a:xfrm>
            <a:off x="751282" y="1502935"/>
            <a:ext cx="10408331" cy="4339650"/>
          </a:xfrm>
          <a:prstGeom prst="rect">
            <a:avLst/>
          </a:prstGeom>
          <a:noFill/>
        </p:spPr>
        <p:txBody>
          <a:bodyPr wrap="square">
            <a:spAutoFit/>
          </a:bodyPr>
          <a:lstStyle/>
          <a:p>
            <a:pPr marL="285750" indent="-285750" algn="just">
              <a:spcAft>
                <a:spcPts val="6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Intervențiile</a:t>
            </a:r>
            <a:r>
              <a:rPr lang="en-US" sz="1600" dirty="0">
                <a:solidFill>
                  <a:srgbClr val="213F99"/>
                </a:solidFill>
                <a:latin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cs typeface="Calibri" panose="020F0502020204030204" pitchFamily="34" charset="0"/>
              </a:rPr>
              <a:t>P</a:t>
            </a:r>
            <a:r>
              <a:rPr lang="en-US" sz="1600" dirty="0">
                <a:solidFill>
                  <a:srgbClr val="213F99"/>
                </a:solidFill>
                <a:latin typeface="Calibri" panose="020F0502020204030204" pitchFamily="34" charset="0"/>
                <a:cs typeface="Calibri" panose="020F0502020204030204" pitchFamily="34" charset="0"/>
              </a:rPr>
              <a:t>7</a:t>
            </a:r>
            <a:r>
              <a:rPr lang="ro-RO" sz="1600" dirty="0">
                <a:solidFill>
                  <a:srgbClr val="213F99"/>
                </a:solidFill>
                <a:latin typeface="Calibri" panose="020F0502020204030204" pitchFamily="34" charset="0"/>
                <a:cs typeface="Calibri" panose="020F0502020204030204" pitchFamily="34" charset="0"/>
              </a:rPr>
              <a:t> (AT) au fost </a:t>
            </a:r>
            <a:r>
              <a:rPr lang="en-US" sz="1600" dirty="0">
                <a:solidFill>
                  <a:srgbClr val="213F99"/>
                </a:solidFill>
                <a:latin typeface="Calibri" panose="020F0502020204030204" pitchFamily="34" charset="0"/>
                <a:cs typeface="Calibri" panose="020F0502020204030204" pitchFamily="34" charset="0"/>
              </a:rPr>
              <a:t>bine calibrate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au </a:t>
            </a:r>
            <a:r>
              <a:rPr lang="en-US" sz="1600" dirty="0" err="1">
                <a:solidFill>
                  <a:srgbClr val="213F99"/>
                </a:solidFill>
                <a:latin typeface="Calibri" panose="020F0502020204030204" pitchFamily="34" charset="0"/>
                <a:cs typeface="Calibri" panose="020F0502020204030204" pitchFamily="34" charset="0"/>
              </a:rPr>
              <a:t>avut</a:t>
            </a:r>
            <a:r>
              <a:rPr lang="en-US" sz="1600" dirty="0">
                <a:solidFill>
                  <a:srgbClr val="213F99"/>
                </a:solidFill>
                <a:latin typeface="Calibri" panose="020F0502020204030204" pitchFamily="34" charset="0"/>
                <a:cs typeface="Calibri" panose="020F0502020204030204" pitchFamily="34" charset="0"/>
              </a:rPr>
              <a:t> un impact </a:t>
            </a:r>
            <a:r>
              <a:rPr lang="en-US" sz="1600" dirty="0" err="1">
                <a:solidFill>
                  <a:srgbClr val="213F99"/>
                </a:solidFill>
                <a:latin typeface="Calibri" panose="020F0502020204030204" pitchFamily="34" charset="0"/>
                <a:cs typeface="Calibri" panose="020F0502020204030204" pitchFamily="34" charset="0"/>
              </a:rPr>
              <a:t>semnificativ</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asupra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consolidării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capacității</a:t>
            </a:r>
            <a:r>
              <a:rPr lang="en-US" sz="1600" dirty="0">
                <a:solidFill>
                  <a:srgbClr val="213F99"/>
                </a:solidFill>
                <a:latin typeface="Calibri" panose="020F0502020204030204" pitchFamily="34" charset="0"/>
                <a:cs typeface="Calibri" panose="020F0502020204030204" pitchFamily="34" charset="0"/>
              </a:rPr>
              <a:t> administrative, </a:t>
            </a:r>
            <a:r>
              <a:rPr lang="en-US" sz="1600" dirty="0" err="1">
                <a:solidFill>
                  <a:srgbClr val="213F99"/>
                </a:solidFill>
                <a:latin typeface="Calibri" panose="020F0502020204030204" pitchFamily="34" charset="0"/>
                <a:cs typeface="Calibri" panose="020F0502020204030204" pitchFamily="34" charset="0"/>
              </a:rPr>
              <a:t>transparenței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eficienței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gestionării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fondurilor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europene</a:t>
            </a:r>
            <a:r>
              <a:rPr lang="en-US" sz="1600" dirty="0">
                <a:solidFill>
                  <a:srgbClr val="213F99"/>
                </a:solidFill>
                <a:latin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cs typeface="Calibri" panose="020F0502020204030204" pitchFamily="34" charset="0"/>
              </a:rPr>
              <a:t>M</a:t>
            </a:r>
            <a:r>
              <a:rPr lang="en-US" sz="1600" dirty="0" err="1">
                <a:solidFill>
                  <a:srgbClr val="213F99"/>
                </a:solidFill>
                <a:latin typeface="Calibri" panose="020F0502020204030204" pitchFamily="34" charset="0"/>
                <a:cs typeface="Calibri" panose="020F0502020204030204" pitchFamily="34" charset="0"/>
              </a:rPr>
              <a:t>ăsuri</a:t>
            </a:r>
            <a:r>
              <a:rPr lang="ro-RO" sz="1600" dirty="0">
                <a:solidFill>
                  <a:srgbClr val="213F99"/>
                </a:solidFill>
                <a:latin typeface="Calibri" panose="020F0502020204030204" pitchFamily="34" charset="0"/>
                <a:cs typeface="Calibri" panose="020F0502020204030204" pitchFamily="34" charset="0"/>
              </a:rPr>
              <a:t>le de AT - </a:t>
            </a:r>
            <a:r>
              <a:rPr lang="en-US" sz="1600" b="1" dirty="0" err="1">
                <a:solidFill>
                  <a:srgbClr val="213F99"/>
                </a:solidFill>
                <a:latin typeface="Calibri" panose="020F0502020204030204" pitchFamily="34" charset="0"/>
                <a:cs typeface="Calibri" panose="020F0502020204030204" pitchFamily="34" charset="0"/>
              </a:rPr>
              <a:t>valoroase</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pentru</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sprijinirea</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structurilor</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regionale</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și</a:t>
            </a:r>
            <a:r>
              <a:rPr lang="en-US" sz="1600" b="1" dirty="0">
                <a:solidFill>
                  <a:srgbClr val="213F99"/>
                </a:solidFill>
                <a:latin typeface="Calibri" panose="020F0502020204030204" pitchFamily="34" charset="0"/>
                <a:cs typeface="Calibri" panose="020F0502020204030204" pitchFamily="34" charset="0"/>
              </a:rPr>
              <a:t> a </a:t>
            </a:r>
            <a:r>
              <a:rPr lang="en-US" sz="1600" b="1" dirty="0" err="1">
                <a:solidFill>
                  <a:srgbClr val="213F99"/>
                </a:solidFill>
                <a:latin typeface="Calibri" panose="020F0502020204030204" pitchFamily="34" charset="0"/>
                <a:cs typeface="Calibri" panose="020F0502020204030204" pitchFamily="34" charset="0"/>
              </a:rPr>
              <a:t>autorităților</a:t>
            </a:r>
            <a:r>
              <a:rPr lang="en-US" sz="1600" b="1" dirty="0">
                <a:solidFill>
                  <a:srgbClr val="213F99"/>
                </a:solidFill>
                <a:latin typeface="Calibri" panose="020F0502020204030204" pitchFamily="34" charset="0"/>
                <a:cs typeface="Calibri" panose="020F0502020204030204" pitchFamily="34" charset="0"/>
              </a:rPr>
              <a:t> locale, </a:t>
            </a:r>
            <a:r>
              <a:rPr lang="en-US" sz="1600" b="1" dirty="0" err="1">
                <a:solidFill>
                  <a:srgbClr val="213F99"/>
                </a:solidFill>
                <a:latin typeface="Calibri" panose="020F0502020204030204" pitchFamily="34" charset="0"/>
                <a:cs typeface="Calibri" panose="020F0502020204030204" pitchFamily="34" charset="0"/>
              </a:rPr>
              <a:t>în</a:t>
            </a:r>
            <a:r>
              <a:rPr lang="en-US" sz="1600" b="1" dirty="0">
                <a:solidFill>
                  <a:srgbClr val="213F99"/>
                </a:solidFill>
                <a:latin typeface="Calibri" panose="020F0502020204030204" pitchFamily="34" charset="0"/>
                <a:cs typeface="Calibri" panose="020F0502020204030204" pitchFamily="34" charset="0"/>
              </a:rPr>
              <a:t> special </a:t>
            </a:r>
            <a:r>
              <a:rPr lang="en-US" sz="1600" b="1" dirty="0" err="1">
                <a:solidFill>
                  <a:srgbClr val="213F99"/>
                </a:solidFill>
                <a:latin typeface="Calibri" panose="020F0502020204030204" pitchFamily="34" charset="0"/>
                <a:cs typeface="Calibri" panose="020F0502020204030204" pitchFamily="34" charset="0"/>
              </a:rPr>
              <a:t>pentru</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orașele</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mici</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și</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mijlocii</a:t>
            </a:r>
            <a:r>
              <a:rPr lang="en-US" sz="1600" dirty="0">
                <a:solidFill>
                  <a:srgbClr val="213F99"/>
                </a:solidFill>
                <a:latin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cs typeface="Calibri" panose="020F0502020204030204" pitchFamily="34" charset="0"/>
              </a:rPr>
              <a:t>P</a:t>
            </a:r>
            <a:r>
              <a:rPr lang="en-US" sz="1600" dirty="0" err="1">
                <a:solidFill>
                  <a:srgbClr val="213F99"/>
                </a:solidFill>
                <a:latin typeface="Calibri" panose="020F0502020204030204" pitchFamily="34" charset="0"/>
                <a:cs typeface="Calibri" panose="020F0502020204030204" pitchFamily="34" charset="0"/>
              </a:rPr>
              <a:t>ersistă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provocări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majore</a:t>
            </a:r>
            <a:r>
              <a:rPr lang="ro-RO" sz="1600" dirty="0">
                <a:solidFill>
                  <a:srgbClr val="213F99"/>
                </a:solidFill>
                <a:latin typeface="Calibri" panose="020F0502020204030204" pitchFamily="34" charset="0"/>
                <a:cs typeface="Calibri" panose="020F0502020204030204" pitchFamily="34" charset="0"/>
              </a:rPr>
              <a:t> cum ar fi </a:t>
            </a:r>
            <a:r>
              <a:rPr lang="en-US" sz="1600" dirty="0" err="1">
                <a:solidFill>
                  <a:srgbClr val="213F99"/>
                </a:solidFill>
                <a:latin typeface="Calibri" panose="020F0502020204030204" pitchFamily="34" charset="0"/>
                <a:cs typeface="Calibri" panose="020F0502020204030204" pitchFamily="34" charset="0"/>
              </a:rPr>
              <a:t>procedurile</a:t>
            </a:r>
            <a:r>
              <a:rPr lang="en-US" sz="1600" dirty="0">
                <a:solidFill>
                  <a:srgbClr val="213F99"/>
                </a:solidFill>
                <a:latin typeface="Calibri" panose="020F0502020204030204" pitchFamily="34" charset="0"/>
                <a:cs typeface="Calibri" panose="020F0502020204030204" pitchFamily="34" charset="0"/>
              </a:rPr>
              <a:t> administrative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utilizarea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platformei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MySMIS</a:t>
            </a:r>
            <a:r>
              <a:rPr lang="en-US" sz="1600" dirty="0">
                <a:solidFill>
                  <a:srgbClr val="213F99"/>
                </a:solidFill>
                <a:latin typeface="Calibri" panose="020F0502020204030204" pitchFamily="34" charset="0"/>
                <a:cs typeface="Calibri" panose="020F0502020204030204" pitchFamily="34" charset="0"/>
              </a:rPr>
              <a:t>, care </a:t>
            </a:r>
            <a:r>
              <a:rPr lang="en-US" sz="1600" dirty="0" err="1">
                <a:solidFill>
                  <a:srgbClr val="213F99"/>
                </a:solidFill>
                <a:latin typeface="Calibri" panose="020F0502020204030204" pitchFamily="34" charset="0"/>
                <a:cs typeface="Calibri" panose="020F0502020204030204" pitchFamily="34" charset="0"/>
              </a:rPr>
              <a:t>continuă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îngreuneze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procesul</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implementare</a:t>
            </a:r>
            <a:r>
              <a:rPr lang="en-US" sz="1600" dirty="0">
                <a:solidFill>
                  <a:srgbClr val="213F99"/>
                </a:solidFill>
                <a:latin typeface="Calibri" panose="020F0502020204030204" pitchFamily="34" charset="0"/>
                <a:cs typeface="Calibri" panose="020F0502020204030204" pitchFamily="34" charset="0"/>
              </a:rPr>
              <a:t>. </a:t>
            </a:r>
            <a:endParaRPr lang="ro-RO" sz="1600" dirty="0">
              <a:solidFill>
                <a:srgbClr val="213F99"/>
              </a:solidFill>
              <a:latin typeface="Calibri" panose="020F0502020204030204" pitchFamily="34" charset="0"/>
              <a:cs typeface="Calibri" panose="020F0502020204030204" pitchFamily="34" charset="0"/>
            </a:endParaRPr>
          </a:p>
          <a:p>
            <a:pPr marL="285750" indent="-285750" algn="just">
              <a:spcAft>
                <a:spcPts val="6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Sistemul</a:t>
            </a:r>
            <a:r>
              <a:rPr lang="en-US" sz="1600" dirty="0">
                <a:solidFill>
                  <a:srgbClr val="213F99"/>
                </a:solidFill>
                <a:latin typeface="Calibri" panose="020F0502020204030204" pitchFamily="34" charset="0"/>
                <a:cs typeface="Calibri" panose="020F0502020204030204" pitchFamily="34" charset="0"/>
              </a:rPr>
              <a:t> de management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control al PR SE 2021-2027 </a:t>
            </a:r>
            <a:r>
              <a:rPr lang="en-US" sz="1600" dirty="0" err="1">
                <a:solidFill>
                  <a:srgbClr val="213F99"/>
                </a:solidFill>
                <a:latin typeface="Calibri" panose="020F0502020204030204" pitchFamily="34" charset="0"/>
                <a:cs typeface="Calibri" panose="020F0502020204030204" pitchFamily="34" charset="0"/>
              </a:rPr>
              <a:t>respectă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cerințele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europene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însă</a:t>
            </a:r>
            <a:r>
              <a:rPr lang="en-US" sz="1600"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întârzierile</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în</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evaluare</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și</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contractare</a:t>
            </a:r>
            <a:r>
              <a:rPr lang="en-US" sz="1600" b="1" dirty="0">
                <a:solidFill>
                  <a:srgbClr val="213F99"/>
                </a:solidFill>
                <a:latin typeface="Calibri" panose="020F0502020204030204" pitchFamily="34" charset="0"/>
                <a:cs typeface="Calibri" panose="020F0502020204030204" pitchFamily="34" charset="0"/>
              </a:rPr>
              <a:t> au un impact </a:t>
            </a:r>
            <a:r>
              <a:rPr lang="en-US" sz="1600" b="1" dirty="0" err="1">
                <a:solidFill>
                  <a:srgbClr val="213F99"/>
                </a:solidFill>
                <a:latin typeface="Calibri" panose="020F0502020204030204" pitchFamily="34" charset="0"/>
                <a:cs typeface="Calibri" panose="020F0502020204030204" pitchFamily="34" charset="0"/>
              </a:rPr>
              <a:t>negativ</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asupra</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eficienței</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programului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Deși</a:t>
            </a:r>
            <a:r>
              <a:rPr lang="en-US" sz="1600" dirty="0">
                <a:solidFill>
                  <a:srgbClr val="213F99"/>
                </a:solidFill>
                <a:latin typeface="Calibri" panose="020F0502020204030204" pitchFamily="34" charset="0"/>
                <a:cs typeface="Calibri" panose="020F0502020204030204" pitchFamily="34" charset="0"/>
              </a:rPr>
              <a:t> au </a:t>
            </a:r>
            <a:r>
              <a:rPr lang="en-US" sz="1600" dirty="0" err="1">
                <a:solidFill>
                  <a:srgbClr val="213F99"/>
                </a:solidFill>
                <a:latin typeface="Calibri" panose="020F0502020204030204" pitchFamily="34" charset="0"/>
                <a:cs typeface="Calibri" panose="020F0502020204030204" pitchFamily="34" charset="0"/>
              </a:rPr>
              <a:t>fost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implementate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măsuri</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simplificare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acestea</a:t>
            </a:r>
            <a:r>
              <a:rPr lang="en-US" sz="1600" dirty="0">
                <a:solidFill>
                  <a:srgbClr val="213F99"/>
                </a:solidFill>
                <a:latin typeface="Calibri" panose="020F0502020204030204" pitchFamily="34" charset="0"/>
                <a:cs typeface="Calibri" panose="020F0502020204030204" pitchFamily="34" charset="0"/>
              </a:rPr>
              <a:t> nu au </a:t>
            </a:r>
            <a:r>
              <a:rPr lang="en-US" sz="1600" dirty="0" err="1">
                <a:solidFill>
                  <a:srgbClr val="213F99"/>
                </a:solidFill>
                <a:latin typeface="Calibri" panose="020F0502020204030204" pitchFamily="34" charset="0"/>
                <a:cs typeface="Calibri" panose="020F0502020204030204" pitchFamily="34" charset="0"/>
              </a:rPr>
              <a:t>reușit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reducă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complet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povara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administrativă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iar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dificultățile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tehnice</a:t>
            </a:r>
            <a:r>
              <a:rPr lang="en-US" sz="1600" dirty="0">
                <a:solidFill>
                  <a:srgbClr val="213F99"/>
                </a:solidFill>
                <a:latin typeface="Calibri" panose="020F0502020204030204" pitchFamily="34" charset="0"/>
                <a:cs typeface="Calibri" panose="020F0502020204030204" pitchFamily="34" charset="0"/>
              </a:rPr>
              <a:t> legate de </a:t>
            </a:r>
            <a:r>
              <a:rPr lang="en-US" sz="1600" dirty="0" err="1">
                <a:solidFill>
                  <a:srgbClr val="213F99"/>
                </a:solidFill>
                <a:latin typeface="Calibri" panose="020F0502020204030204" pitchFamily="34" charset="0"/>
                <a:cs typeface="Calibri" panose="020F0502020204030204" pitchFamily="34" charset="0"/>
              </a:rPr>
              <a:t>platforma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MySMIS</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continuă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afecteze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implementarea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finanțărilor</a:t>
            </a:r>
            <a:r>
              <a:rPr lang="en-US" sz="1600" dirty="0">
                <a:solidFill>
                  <a:srgbClr val="213F99"/>
                </a:solidFill>
                <a:latin typeface="Calibri" panose="020F0502020204030204" pitchFamily="34" charset="0"/>
                <a:cs typeface="Calibri" panose="020F0502020204030204" pitchFamily="34" charset="0"/>
              </a:rPr>
              <a:t>. </a:t>
            </a:r>
            <a:endParaRPr lang="ro-RO" sz="1600" dirty="0">
              <a:solidFill>
                <a:srgbClr val="213F99"/>
              </a:solidFill>
              <a:latin typeface="Calibri" panose="020F0502020204030204" pitchFamily="34" charset="0"/>
              <a:cs typeface="Calibri" panose="020F0502020204030204" pitchFamily="34" charset="0"/>
            </a:endParaRPr>
          </a:p>
          <a:p>
            <a:pPr marL="285750" indent="-285750" algn="just">
              <a:spcAft>
                <a:spcPts val="600"/>
              </a:spcAft>
              <a:buFont typeface="Arial" panose="020B0604020202020204" pitchFamily="34" charset="0"/>
              <a:buChar char="•"/>
            </a:pPr>
            <a:r>
              <a:rPr lang="en-US" sz="1600" b="1" dirty="0" err="1">
                <a:solidFill>
                  <a:srgbClr val="213F99"/>
                </a:solidFill>
                <a:latin typeface="Calibri" panose="020F0502020204030204" pitchFamily="34" charset="0"/>
                <a:cs typeface="Calibri" panose="020F0502020204030204" pitchFamily="34" charset="0"/>
              </a:rPr>
              <a:t>Capacitatea</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administrativă</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limitată</a:t>
            </a:r>
            <a:r>
              <a:rPr lang="en-US" sz="1600" b="1" dirty="0">
                <a:solidFill>
                  <a:srgbClr val="213F99"/>
                </a:solidFill>
                <a:latin typeface="Calibri" panose="020F0502020204030204" pitchFamily="34" charset="0"/>
                <a:cs typeface="Calibri" panose="020F0502020204030204" pitchFamily="34" charset="0"/>
              </a:rPr>
              <a:t> a </a:t>
            </a:r>
            <a:r>
              <a:rPr lang="en-US" sz="1600" b="1" dirty="0" err="1">
                <a:solidFill>
                  <a:srgbClr val="213F99"/>
                </a:solidFill>
                <a:latin typeface="Calibri" panose="020F0502020204030204" pitchFamily="34" charset="0"/>
                <a:cs typeface="Calibri" panose="020F0502020204030204" pitchFamily="34" charset="0"/>
              </a:rPr>
              <a:t>beneficiarilor</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și</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rigiditatea</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mecanismelor</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financiare</a:t>
            </a:r>
            <a:r>
              <a:rPr lang="en-US" sz="1600" dirty="0">
                <a:solidFill>
                  <a:srgbClr val="213F99"/>
                </a:solidFill>
                <a:latin typeface="Calibri" panose="020F0502020204030204" pitchFamily="34" charset="0"/>
                <a:cs typeface="Calibri" panose="020F0502020204030204" pitchFamily="34" charset="0"/>
              </a:rPr>
              <a:t>, precum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întârzierile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rambursarea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fondurilor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continuă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pună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presiune</a:t>
            </a:r>
            <a:r>
              <a:rPr lang="en-US" sz="1600" dirty="0">
                <a:solidFill>
                  <a:srgbClr val="213F99"/>
                </a:solidFill>
                <a:latin typeface="Calibri" panose="020F0502020204030204" pitchFamily="34" charset="0"/>
                <a:cs typeface="Calibri" panose="020F0502020204030204" pitchFamily="34" charset="0"/>
              </a:rPr>
              <a:t> pe </a:t>
            </a:r>
            <a:r>
              <a:rPr lang="en-US" sz="1600" dirty="0" err="1">
                <a:solidFill>
                  <a:srgbClr val="213F99"/>
                </a:solidFill>
                <a:latin typeface="Calibri" panose="020F0502020204030204" pitchFamily="34" charset="0"/>
                <a:cs typeface="Calibri" panose="020F0502020204030204" pitchFamily="34" charset="0"/>
              </a:rPr>
              <a:t>implementarea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proiectelor</a:t>
            </a:r>
            <a:r>
              <a:rPr lang="en-US" sz="1600" dirty="0">
                <a:solidFill>
                  <a:srgbClr val="213F99"/>
                </a:solidFill>
                <a:latin typeface="Calibri" panose="020F0502020204030204" pitchFamily="34" charset="0"/>
                <a:cs typeface="Calibri" panose="020F0502020204030204" pitchFamily="34" charset="0"/>
              </a:rPr>
              <a:t>.</a:t>
            </a:r>
          </a:p>
          <a:p>
            <a:pPr marL="285750" indent="-285750" algn="just">
              <a:spcAft>
                <a:spcPts val="600"/>
              </a:spcAft>
              <a:buFont typeface="Arial" panose="020B0604020202020204" pitchFamily="34" charset="0"/>
              <a:buChar char="•"/>
            </a:pPr>
            <a:r>
              <a:rPr lang="en-US" sz="1600" b="1" dirty="0" err="1">
                <a:solidFill>
                  <a:srgbClr val="213F99"/>
                </a:solidFill>
                <a:latin typeface="Calibri" panose="020F0502020204030204" pitchFamily="34" charset="0"/>
                <a:cs typeface="Calibri" panose="020F0502020204030204" pitchFamily="34" charset="0"/>
              </a:rPr>
              <a:t>Digitalizarea</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proceselor</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și</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standardizarea</a:t>
            </a:r>
            <a:r>
              <a:rPr lang="en-US" sz="1600" b="1" dirty="0">
                <a:solidFill>
                  <a:srgbClr val="213F99"/>
                </a:solidFill>
                <a:latin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cs typeface="Calibri" panose="020F0502020204030204" pitchFamily="34" charset="0"/>
              </a:rPr>
              <a:t>documentației</a:t>
            </a:r>
            <a:r>
              <a:rPr lang="en-US" sz="1600" b="1" dirty="0">
                <a:solidFill>
                  <a:srgbClr val="213F99"/>
                </a:solidFill>
                <a:latin typeface="Calibri" panose="020F0502020204030204" pitchFamily="34" charset="0"/>
                <a:cs typeface="Calibri" panose="020F0502020204030204" pitchFamily="34" charset="0"/>
              </a:rPr>
              <a:t> </a:t>
            </a:r>
            <a:r>
              <a:rPr lang="en-US" sz="1600" dirty="0">
                <a:solidFill>
                  <a:srgbClr val="213F99"/>
                </a:solidFill>
                <a:latin typeface="Calibri" panose="020F0502020204030204" pitchFamily="34" charset="0"/>
                <a:cs typeface="Calibri" panose="020F0502020204030204" pitchFamily="34" charset="0"/>
              </a:rPr>
              <a:t>au </a:t>
            </a:r>
            <a:r>
              <a:rPr lang="en-US" sz="1600" dirty="0" err="1">
                <a:solidFill>
                  <a:srgbClr val="213F99"/>
                </a:solidFill>
                <a:latin typeface="Calibri" panose="020F0502020204030204" pitchFamily="34" charset="0"/>
                <a:cs typeface="Calibri" panose="020F0502020204030204" pitchFamily="34" charset="0"/>
              </a:rPr>
              <a:t>adus</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îmbunătățiri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gestionarea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proiectelor</a:t>
            </a:r>
            <a:r>
              <a:rPr lang="en-US" sz="1600" dirty="0">
                <a:solidFill>
                  <a:srgbClr val="213F99"/>
                </a:solidFill>
                <a:latin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cs typeface="Calibri" panose="020F0502020204030204" pitchFamily="34" charset="0"/>
              </a:rPr>
              <a:t>însă </a:t>
            </a:r>
            <a:r>
              <a:rPr lang="en-US" sz="1600" dirty="0" err="1">
                <a:solidFill>
                  <a:srgbClr val="213F99"/>
                </a:solidFill>
                <a:latin typeface="Calibri" panose="020F0502020204030204" pitchFamily="34" charset="0"/>
                <a:cs typeface="Calibri" panose="020F0502020204030204" pitchFamily="34" charset="0"/>
              </a:rPr>
              <a:t>MySMIS</a:t>
            </a:r>
            <a:r>
              <a:rPr lang="en-US" sz="1600" dirty="0">
                <a:solidFill>
                  <a:srgbClr val="213F99"/>
                </a:solidFill>
                <a:latin typeface="Calibri" panose="020F0502020204030204" pitchFamily="34" charset="0"/>
                <a:cs typeface="Calibri" panose="020F0502020204030204" pitchFamily="34" charset="0"/>
              </a:rPr>
              <a:t> nu </a:t>
            </a:r>
            <a:r>
              <a:rPr lang="en-US" sz="1600" dirty="0" err="1">
                <a:solidFill>
                  <a:srgbClr val="213F99"/>
                </a:solidFill>
                <a:latin typeface="Calibri" panose="020F0502020204030204" pitchFamily="34" charset="0"/>
                <a:cs typeface="Calibri" panose="020F0502020204030204" pitchFamily="34" charset="0"/>
              </a:rPr>
              <a:t>este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încă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suficient</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optimizată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cs typeface="Calibri" panose="020F0502020204030204" pitchFamily="34" charset="0"/>
              </a:rPr>
              <a:t>facilita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utilizarea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eficientă</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către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beneficiari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Clarificările</a:t>
            </a:r>
            <a:r>
              <a:rPr lang="en-US" sz="1600" dirty="0">
                <a:solidFill>
                  <a:srgbClr val="213F99"/>
                </a:solidFill>
                <a:latin typeface="Calibri" panose="020F0502020204030204" pitchFamily="34" charset="0"/>
                <a:cs typeface="Calibri" panose="020F0502020204030204" pitchFamily="34" charset="0"/>
              </a:rPr>
              <a:t> din </a:t>
            </a:r>
            <a:r>
              <a:rPr lang="en-US" sz="1600" dirty="0" err="1">
                <a:solidFill>
                  <a:srgbClr val="213F99"/>
                </a:solidFill>
                <a:latin typeface="Calibri" panose="020F0502020204030204" pitchFamily="34" charset="0"/>
                <a:cs typeface="Calibri" panose="020F0502020204030204" pitchFamily="34" charset="0"/>
              </a:rPr>
              <a:t>ghiduri</a:t>
            </a:r>
            <a:r>
              <a:rPr lang="en-US" sz="1600" dirty="0">
                <a:solidFill>
                  <a:srgbClr val="213F99"/>
                </a:solidFill>
                <a:latin typeface="Calibri" panose="020F0502020204030204" pitchFamily="34" charset="0"/>
                <a:cs typeface="Calibri" panose="020F0502020204030204" pitchFamily="34" charset="0"/>
              </a:rPr>
              <a:t> au </a:t>
            </a:r>
            <a:r>
              <a:rPr lang="en-US" sz="1600" dirty="0" err="1">
                <a:solidFill>
                  <a:srgbClr val="213F99"/>
                </a:solidFill>
                <a:latin typeface="Calibri" panose="020F0502020204030204" pitchFamily="34" charset="0"/>
                <a:cs typeface="Calibri" panose="020F0502020204030204" pitchFamily="34" charset="0"/>
              </a:rPr>
              <a:t>generat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interpretări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diferite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între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beneficiari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evaluatori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ceea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ce</a:t>
            </a:r>
            <a:r>
              <a:rPr lang="en-US" sz="1600" dirty="0">
                <a:solidFill>
                  <a:srgbClr val="213F99"/>
                </a:solidFill>
                <a:latin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cs typeface="Calibri" panose="020F0502020204030204" pitchFamily="34" charset="0"/>
              </a:rPr>
              <a:t>determinat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întârzieri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procesul</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contractare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Măsurile</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sprijin</a:t>
            </a:r>
            <a:r>
              <a:rPr lang="ro-RO" sz="1600" dirty="0">
                <a:solidFill>
                  <a:srgbClr val="213F99"/>
                </a:solidFill>
                <a:latin typeface="Calibri" panose="020F0502020204030204" pitchFamily="34" charset="0"/>
                <a:cs typeface="Calibri" panose="020F0502020204030204" pitchFamily="34" charset="0"/>
              </a:rPr>
              <a:t> (</a:t>
            </a:r>
            <a:r>
              <a:rPr lang="en-US" sz="1600" dirty="0">
                <a:solidFill>
                  <a:srgbClr val="213F99"/>
                </a:solidFill>
                <a:latin typeface="Calibri" panose="020F0502020204030204" pitchFamily="34" charset="0"/>
                <a:cs typeface="Calibri" panose="020F0502020204030204" pitchFamily="34" charset="0"/>
              </a:rPr>
              <a:t>Help-desk-</a:t>
            </a:r>
            <a:r>
              <a:rPr lang="en-US" sz="1600" dirty="0" err="1">
                <a:solidFill>
                  <a:srgbClr val="213F99"/>
                </a:solidFill>
                <a:latin typeface="Calibri" panose="020F0502020204030204" pitchFamily="34" charset="0"/>
                <a:cs typeface="Calibri" panose="020F0502020204030204" pitchFamily="34" charset="0"/>
              </a:rPr>
              <a:t>ul</a:t>
            </a:r>
            <a:r>
              <a:rPr lang="ro-RO"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sesiunile</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instruire</a:t>
            </a:r>
            <a:r>
              <a:rPr lang="ro-RO" sz="1600" dirty="0">
                <a:solidFill>
                  <a:srgbClr val="213F99"/>
                </a:solidFill>
                <a:latin typeface="Calibri" panose="020F0502020204030204" pitchFamily="34" charset="0"/>
                <a:cs typeface="Calibri" panose="020F0502020204030204" pitchFamily="34" charset="0"/>
              </a:rPr>
              <a:t>)</a:t>
            </a:r>
            <a:r>
              <a:rPr lang="en-US" sz="1600" dirty="0">
                <a:solidFill>
                  <a:srgbClr val="213F99"/>
                </a:solidFill>
                <a:latin typeface="Calibri" panose="020F0502020204030204" pitchFamily="34" charset="0"/>
                <a:cs typeface="Calibri" panose="020F0502020204030204" pitchFamily="34" charset="0"/>
              </a:rPr>
              <a:t> au </a:t>
            </a:r>
            <a:r>
              <a:rPr lang="en-US" sz="1600" dirty="0" err="1">
                <a:solidFill>
                  <a:srgbClr val="213F99"/>
                </a:solidFill>
                <a:latin typeface="Calibri" panose="020F0502020204030204" pitchFamily="34" charset="0"/>
                <a:cs typeface="Calibri" panose="020F0502020204030204" pitchFamily="34" charset="0"/>
              </a:rPr>
              <a:t>fost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apreciate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însă</a:t>
            </a:r>
            <a:r>
              <a:rPr lang="en-US" sz="1600" dirty="0">
                <a:solidFill>
                  <a:srgbClr val="213F99"/>
                </a:solidFill>
                <a:latin typeface="Calibri" panose="020F0502020204030204" pitchFamily="34" charset="0"/>
                <a:cs typeface="Calibri" panose="020F0502020204030204" pitchFamily="34" charset="0"/>
              </a:rPr>
              <a:t> nu au </a:t>
            </a:r>
            <a:r>
              <a:rPr lang="en-US" sz="1600" dirty="0" err="1">
                <a:solidFill>
                  <a:srgbClr val="213F99"/>
                </a:solidFill>
                <a:latin typeface="Calibri" panose="020F0502020204030204" pitchFamily="34" charset="0"/>
                <a:cs typeface="Calibri" panose="020F0502020204030204" pitchFamily="34" charset="0"/>
              </a:rPr>
              <a:t>eliminat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complet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blocajele</a:t>
            </a:r>
            <a:r>
              <a:rPr lang="en-US" sz="1600" dirty="0">
                <a:solidFill>
                  <a:srgbClr val="213F99"/>
                </a:solidFill>
                <a:latin typeface="Calibri" panose="020F0502020204030204" pitchFamily="34" charset="0"/>
                <a:cs typeface="Calibri" panose="020F0502020204030204" pitchFamily="34" charset="0"/>
              </a:rPr>
              <a:t> administrative.</a:t>
            </a:r>
          </a:p>
          <a:p>
            <a:pPr marL="285750" indent="-285750" algn="just">
              <a:spcAft>
                <a:spcPts val="1200"/>
              </a:spcAft>
              <a:buFont typeface="Arial" panose="020B0604020202020204" pitchFamily="34" charset="0"/>
              <a:buChar char="•"/>
            </a:pPr>
            <a:endParaRPr lang="en-US" sz="1600" dirty="0">
              <a:solidFill>
                <a:srgbClr val="213F99"/>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68252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CEE0CF-D8D2-5088-E3C6-BEC664DB4DCD}"/>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EE71CB0-5F94-C1A0-2335-60ED5783B460}"/>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FC9ACCB3-68CC-916B-7757-3907FF7881AE}"/>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E6369C66-2B97-994C-4DCE-33D561916B1F}"/>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8C8043C-F2AF-336E-C595-CBD0DD4A58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6F3736CD-EF15-2EC9-91A8-21F2C1BD5B7D}"/>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68A75ABE-FFBB-51B5-C811-F6F09E3E766C}"/>
              </a:ext>
            </a:extLst>
          </p:cNvPr>
          <p:cNvSpPr txBox="1"/>
          <p:nvPr/>
        </p:nvSpPr>
        <p:spPr>
          <a:xfrm>
            <a:off x="1006489" y="986110"/>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Recomandări (1)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3" name="TextBox 2">
            <a:extLst>
              <a:ext uri="{FF2B5EF4-FFF2-40B4-BE49-F238E27FC236}">
                <a16:creationId xmlns:a16="http://schemas.microsoft.com/office/drawing/2014/main" id="{6C9F143E-E462-2807-F749-3565E303E118}"/>
              </a:ext>
            </a:extLst>
          </p:cNvPr>
          <p:cNvSpPr txBox="1"/>
          <p:nvPr/>
        </p:nvSpPr>
        <p:spPr>
          <a:xfrm>
            <a:off x="673239" y="1334224"/>
            <a:ext cx="11284299" cy="4596130"/>
          </a:xfrm>
          <a:prstGeom prst="rect">
            <a:avLst/>
          </a:prstGeom>
          <a:noFill/>
        </p:spPr>
        <p:txBody>
          <a:bodyPr wrap="square">
            <a:spAutoFit/>
          </a:bodyPr>
          <a:lstStyle/>
          <a:p>
            <a:pPr>
              <a:spcAft>
                <a:spcPts val="400"/>
              </a:spcAft>
            </a:pPr>
            <a:r>
              <a:rPr lang="en-US" sz="1600" b="1" dirty="0" err="1">
                <a:solidFill>
                  <a:srgbClr val="31B349"/>
                </a:solidFill>
                <a:latin typeface="Calibri" panose="020F0502020204030204" pitchFamily="34" charset="0"/>
                <a:cs typeface="Calibri" panose="020F0502020204030204" pitchFamily="34" charset="0"/>
              </a:rPr>
              <a:t>Simplificarea</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procedurilor</a:t>
            </a:r>
            <a:r>
              <a:rPr lang="en-US" sz="1600" b="1" dirty="0">
                <a:solidFill>
                  <a:srgbClr val="31B349"/>
                </a:solidFill>
                <a:latin typeface="Calibri" panose="020F0502020204030204" pitchFamily="34" charset="0"/>
                <a:cs typeface="Calibri" panose="020F0502020204030204" pitchFamily="34" charset="0"/>
              </a:rPr>
              <a:t> administrative:</a:t>
            </a:r>
            <a:r>
              <a:rPr lang="ro-RO" sz="1600" b="1" dirty="0">
                <a:solidFill>
                  <a:srgbClr val="31B349"/>
                </a:solidFill>
                <a:latin typeface="Calibri" panose="020F0502020204030204" pitchFamily="34" charset="0"/>
                <a:cs typeface="Calibri" panose="020F0502020204030204" pitchFamily="34" charset="0"/>
              </a:rPr>
              <a:t> </a:t>
            </a:r>
            <a:endParaRPr lang="ro-RO" sz="1600" dirty="0">
              <a:solidFill>
                <a:srgbClr val="213F99"/>
              </a:solidFill>
              <a:latin typeface="Calibri" panose="020F0502020204030204" pitchFamily="34" charset="0"/>
              <a:cs typeface="Calibri" panose="020F0502020204030204" pitchFamily="34" charset="0"/>
            </a:endParaRPr>
          </a:p>
          <a:p>
            <a:pPr marL="285750" indent="-285750">
              <a:spcAft>
                <a:spcPts val="400"/>
              </a:spcAft>
              <a:buFont typeface="Arial" panose="020B0604020202020204" pitchFamily="34" charset="0"/>
              <a:buChar char="•"/>
            </a:pPr>
            <a:r>
              <a:rPr lang="ro-RO" sz="1600" dirty="0">
                <a:solidFill>
                  <a:srgbClr val="213F99"/>
                </a:solidFill>
                <a:latin typeface="Calibri" panose="020F0502020204030204" pitchFamily="34" charset="0"/>
                <a:cs typeface="Calibri" panose="020F0502020204030204" pitchFamily="34" charset="0"/>
              </a:rPr>
              <a:t>R</a:t>
            </a:r>
            <a:r>
              <a:rPr lang="en-US" sz="1600" dirty="0" err="1">
                <a:solidFill>
                  <a:srgbClr val="213F99"/>
                </a:solidFill>
                <a:latin typeface="Calibri" panose="020F0502020204030204" pitchFamily="34" charset="0"/>
                <a:cs typeface="Calibri" panose="020F0502020204030204" pitchFamily="34" charset="0"/>
              </a:rPr>
              <a:t>educerea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redundanței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documentației</a:t>
            </a:r>
            <a:r>
              <a:rPr lang="en-US" sz="1600" dirty="0">
                <a:solidFill>
                  <a:srgbClr val="213F99"/>
                </a:solidFill>
                <a:latin typeface="Calibri" panose="020F0502020204030204" pitchFamily="34" charset="0"/>
                <a:cs typeface="Calibri" panose="020F0502020204030204" pitchFamily="34" charset="0"/>
              </a:rPr>
              <a:t> solicitate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clarificarea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cerințelor</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eligibilitate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evaluare</a:t>
            </a:r>
            <a:r>
              <a:rPr lang="ro-RO" sz="1600" dirty="0">
                <a:solidFill>
                  <a:srgbClr val="213F99"/>
                </a:solidFill>
                <a:latin typeface="Calibri" panose="020F0502020204030204" pitchFamily="34" charset="0"/>
                <a:cs typeface="Calibri" panose="020F0502020204030204" pitchFamily="34" charset="0"/>
              </a:rPr>
              <a:t>.</a:t>
            </a:r>
          </a:p>
          <a:p>
            <a:pPr marL="285750" indent="-285750">
              <a:spcAft>
                <a:spcPts val="400"/>
              </a:spcAft>
              <a:buFont typeface="Arial" panose="020B0604020202020204" pitchFamily="34" charset="0"/>
              <a:buChar char="•"/>
            </a:pPr>
            <a:r>
              <a:rPr lang="ro-RO" sz="1600" dirty="0">
                <a:solidFill>
                  <a:srgbClr val="213F99"/>
                </a:solidFill>
                <a:latin typeface="Calibri" panose="020F0502020204030204" pitchFamily="34" charset="0"/>
                <a:cs typeface="Calibri" panose="020F0502020204030204" pitchFamily="34" charset="0"/>
              </a:rPr>
              <a:t>R</a:t>
            </a:r>
            <a:r>
              <a:rPr lang="en-US" sz="1600" dirty="0" err="1">
                <a:solidFill>
                  <a:srgbClr val="213F99"/>
                </a:solidFill>
                <a:latin typeface="Calibri" panose="020F0502020204030204" pitchFamily="34" charset="0"/>
                <a:cs typeface="Calibri" panose="020F0502020204030204" pitchFamily="34" charset="0"/>
              </a:rPr>
              <a:t>evizuirea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fluxurilor</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verificare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cs typeface="Calibri" panose="020F0502020204030204" pitchFamily="34" charset="0"/>
              </a:rPr>
              <a:t>elimina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blocajele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procesul</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selecție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contractare</a:t>
            </a:r>
            <a:r>
              <a:rPr lang="en-US" sz="1600" dirty="0">
                <a:solidFill>
                  <a:srgbClr val="213F99"/>
                </a:solidFill>
                <a:latin typeface="Calibri" panose="020F0502020204030204" pitchFamily="34" charset="0"/>
                <a:cs typeface="Calibri" panose="020F0502020204030204" pitchFamily="34" charset="0"/>
              </a:rPr>
              <a:t>.</a:t>
            </a:r>
            <a:r>
              <a:rPr lang="ro-RO" sz="1600" dirty="0">
                <a:solidFill>
                  <a:srgbClr val="213F99"/>
                </a:solidFill>
                <a:latin typeface="Calibri" panose="020F0502020204030204" pitchFamily="34" charset="0"/>
                <a:cs typeface="Calibri" panose="020F0502020204030204" pitchFamily="34" charset="0"/>
              </a:rPr>
              <a:t> </a:t>
            </a:r>
          </a:p>
          <a:p>
            <a:pPr marL="285750" indent="-285750">
              <a:spcAft>
                <a:spcPts val="4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Întărirea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capacității</a:t>
            </a:r>
            <a:r>
              <a:rPr lang="en-US" sz="1600" dirty="0">
                <a:solidFill>
                  <a:srgbClr val="213F99"/>
                </a:solidFill>
                <a:latin typeface="Calibri" panose="020F0502020204030204" pitchFamily="34" charset="0"/>
                <a:cs typeface="Calibri" panose="020F0502020204030204" pitchFamily="34" charset="0"/>
              </a:rPr>
              <a:t> administrative,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special </a:t>
            </a:r>
            <a:r>
              <a:rPr lang="en-US" sz="1600" dirty="0" err="1">
                <a:solidFill>
                  <a:srgbClr val="213F99"/>
                </a:solidFill>
                <a:latin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orașele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mici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mijlocii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mobilizarea</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resurse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suplimentare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crearea</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echipe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proprii</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evaluatori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inclusiv</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dezvoltarea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competențelor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deficitare</a:t>
            </a:r>
            <a:r>
              <a:rPr lang="en-US" sz="1600" dirty="0">
                <a:solidFill>
                  <a:srgbClr val="213F99"/>
                </a:solidFill>
                <a:latin typeface="Calibri" panose="020F0502020204030204" pitchFamily="34" charset="0"/>
                <a:cs typeface="Calibri" panose="020F0502020204030204" pitchFamily="34" charset="0"/>
              </a:rPr>
              <a:t> pe </a:t>
            </a:r>
            <a:r>
              <a:rPr lang="en-US" sz="1600" dirty="0" err="1">
                <a:solidFill>
                  <a:srgbClr val="213F99"/>
                </a:solidFill>
                <a:latin typeface="Calibri" panose="020F0502020204030204" pitchFamily="34" charset="0"/>
                <a:cs typeface="Calibri" panose="020F0502020204030204" pitchFamily="34" charset="0"/>
              </a:rPr>
              <a:t>piață</a:t>
            </a:r>
            <a:r>
              <a:rPr lang="en-US" sz="1600" dirty="0">
                <a:solidFill>
                  <a:srgbClr val="213F99"/>
                </a:solidFill>
                <a:latin typeface="Calibri" panose="020F0502020204030204" pitchFamily="34" charset="0"/>
                <a:cs typeface="Calibri" panose="020F0502020204030204" pitchFamily="34" charset="0"/>
              </a:rPr>
              <a:t>.</a:t>
            </a:r>
          </a:p>
          <a:p>
            <a:pPr>
              <a:spcAft>
                <a:spcPts val="400"/>
              </a:spcAft>
            </a:pPr>
            <a:r>
              <a:rPr lang="en-US" sz="1600" b="1" dirty="0" err="1">
                <a:solidFill>
                  <a:srgbClr val="31B349"/>
                </a:solidFill>
                <a:latin typeface="Calibri" panose="020F0502020204030204" pitchFamily="34" charset="0"/>
                <a:cs typeface="Calibri" panose="020F0502020204030204" pitchFamily="34" charset="0"/>
              </a:rPr>
              <a:t>Optimizarea</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platformei</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MySMIS</a:t>
            </a:r>
            <a:r>
              <a:rPr lang="en-US" sz="1600" b="1" dirty="0">
                <a:solidFill>
                  <a:srgbClr val="31B349"/>
                </a:solidFill>
                <a:latin typeface="Calibri" panose="020F0502020204030204" pitchFamily="34" charset="0"/>
                <a:cs typeface="Calibri" panose="020F0502020204030204" pitchFamily="34" charset="0"/>
              </a:rPr>
              <a:t>:</a:t>
            </a:r>
            <a:r>
              <a:rPr lang="ro-RO" sz="1600" b="1" dirty="0">
                <a:solidFill>
                  <a:srgbClr val="31B349"/>
                </a:solidFill>
                <a:latin typeface="Calibri" panose="020F0502020204030204" pitchFamily="34" charset="0"/>
                <a:cs typeface="Calibri" panose="020F0502020204030204" pitchFamily="34" charset="0"/>
              </a:rPr>
              <a:t> </a:t>
            </a:r>
          </a:p>
          <a:p>
            <a:pPr marL="285750" indent="-285750">
              <a:spcAft>
                <a:spcPts val="400"/>
              </a:spcAft>
              <a:buFont typeface="Arial" panose="020B0604020202020204" pitchFamily="34" charset="0"/>
              <a:buChar char="•"/>
              <a:tabLst>
                <a:tab pos="401638" algn="l"/>
              </a:tabLst>
            </a:pPr>
            <a:r>
              <a:rPr lang="en-US" sz="1600" dirty="0" err="1">
                <a:solidFill>
                  <a:srgbClr val="213F99"/>
                </a:solidFill>
                <a:latin typeface="Calibri" panose="020F0502020204030204" pitchFamily="34" charset="0"/>
                <a:cs typeface="Calibri" panose="020F0502020204030204" pitchFamily="34" charset="0"/>
              </a:rPr>
              <a:t>Îmbunătățirea</a:t>
            </a:r>
            <a:r>
              <a:rPr lang="en-US" sz="1600" dirty="0">
                <a:solidFill>
                  <a:srgbClr val="213F99"/>
                </a:solidFill>
                <a:latin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cs typeface="Calibri" panose="020F0502020204030204" pitchFamily="34" charset="0"/>
              </a:rPr>
              <a:t>funcționalităților MySMIS</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posibilitatea</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încărcare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unică</a:t>
            </a:r>
            <a:r>
              <a:rPr lang="en-US" sz="1600" dirty="0">
                <a:solidFill>
                  <a:srgbClr val="213F99"/>
                </a:solidFill>
                <a:latin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cs typeface="Calibri" panose="020F0502020204030204" pitchFamily="34" charset="0"/>
              </a:rPr>
              <a:t>documentelor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mai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multe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secțiuni</a:t>
            </a:r>
            <a:r>
              <a:rPr lang="ro-RO" sz="1600" dirty="0">
                <a:solidFill>
                  <a:srgbClr val="213F99"/>
                </a:solidFill>
                <a:latin typeface="Calibri" panose="020F0502020204030204" pitchFamily="34" charset="0"/>
                <a:cs typeface="Calibri" panose="020F0502020204030204" pitchFamily="34" charset="0"/>
              </a:rPr>
              <a:t>.</a:t>
            </a:r>
          </a:p>
          <a:p>
            <a:pPr marL="285750" indent="-285750">
              <a:spcAft>
                <a:spcPts val="400"/>
              </a:spcAft>
              <a:buFont typeface="Arial" panose="020B0604020202020204" pitchFamily="34" charset="0"/>
              <a:buChar char="•"/>
              <a:tabLst>
                <a:tab pos="401638" algn="l"/>
              </a:tabLst>
            </a:pPr>
            <a:r>
              <a:rPr lang="en-US" sz="1600" dirty="0" err="1">
                <a:solidFill>
                  <a:srgbClr val="213F99"/>
                </a:solidFill>
                <a:latin typeface="Calibri" panose="020F0502020204030204" pitchFamily="34" charset="0"/>
                <a:cs typeface="Calibri" panose="020F0502020204030204" pitchFamily="34" charset="0"/>
              </a:rPr>
              <a:t>Automatizarea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proceselor</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verificare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integrarea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unui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sistem</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suport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tehnic</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interactiv</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beneficiari</a:t>
            </a:r>
            <a:r>
              <a:rPr lang="ro-RO" sz="1600" dirty="0">
                <a:solidFill>
                  <a:srgbClr val="213F99"/>
                </a:solidFill>
                <a:latin typeface="Calibri" panose="020F0502020204030204" pitchFamily="34" charset="0"/>
                <a:cs typeface="Calibri" panose="020F0502020204030204" pitchFamily="34" charset="0"/>
              </a:rPr>
              <a:t>.</a:t>
            </a:r>
          </a:p>
          <a:p>
            <a:pPr marL="285750" indent="-285750">
              <a:spcAft>
                <a:spcPts val="400"/>
              </a:spcAft>
              <a:buFont typeface="Arial" panose="020B0604020202020204" pitchFamily="34" charset="0"/>
              <a:buChar char="•"/>
              <a:tabLst>
                <a:tab pos="401638" algn="l"/>
              </a:tabLst>
            </a:pPr>
            <a:r>
              <a:rPr lang="en-US" sz="1600" dirty="0" err="1">
                <a:solidFill>
                  <a:srgbClr val="213F99"/>
                </a:solidFill>
                <a:latin typeface="Calibri" panose="020F0502020204030204" pitchFamily="34" charset="0"/>
                <a:cs typeface="Calibri" panose="020F0502020204030204" pitchFamily="34" charset="0"/>
              </a:rPr>
              <a:t>Extinderea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utilizării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semnăturii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electronice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cs typeface="Calibri" panose="020F0502020204030204" pitchFamily="34" charset="0"/>
              </a:rPr>
              <a:t>altor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soluții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digitale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cs typeface="Calibri" panose="020F0502020204030204" pitchFamily="34" charset="0"/>
              </a:rPr>
              <a:t> a reduce </a:t>
            </a:r>
            <a:r>
              <a:rPr lang="en-US" sz="1600" dirty="0" err="1">
                <a:solidFill>
                  <a:srgbClr val="213F99"/>
                </a:solidFill>
                <a:latin typeface="Calibri" panose="020F0502020204030204" pitchFamily="34" charset="0"/>
                <a:cs typeface="Calibri" panose="020F0502020204030204" pitchFamily="34" charset="0"/>
              </a:rPr>
              <a:t>efortul</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administrativ</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cs typeface="Calibri" panose="020F0502020204030204" pitchFamily="34" charset="0"/>
              </a:rPr>
              <a:t>accelera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gestionarea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proiectelor</a:t>
            </a:r>
            <a:r>
              <a:rPr lang="en-US" sz="1600" dirty="0">
                <a:solidFill>
                  <a:srgbClr val="213F99"/>
                </a:solidFill>
                <a:latin typeface="Calibri" panose="020F0502020204030204" pitchFamily="34" charset="0"/>
                <a:cs typeface="Calibri" panose="020F0502020204030204" pitchFamily="34" charset="0"/>
              </a:rPr>
              <a:t>.</a:t>
            </a:r>
          </a:p>
          <a:p>
            <a:pPr>
              <a:spcAft>
                <a:spcPts val="400"/>
              </a:spcAft>
            </a:pPr>
            <a:r>
              <a:rPr lang="en-US" sz="1600" b="1" dirty="0" err="1">
                <a:solidFill>
                  <a:srgbClr val="31B349"/>
                </a:solidFill>
                <a:latin typeface="Calibri" panose="020F0502020204030204" pitchFamily="34" charset="0"/>
                <a:cs typeface="Calibri" panose="020F0502020204030204" pitchFamily="34" charset="0"/>
              </a:rPr>
              <a:t>Îmbunătățirea</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instruirii</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beneficiarilor</a:t>
            </a:r>
            <a:r>
              <a:rPr lang="en-US" sz="1600" b="1" dirty="0">
                <a:solidFill>
                  <a:srgbClr val="31B349"/>
                </a:solidFill>
                <a:latin typeface="Calibri" panose="020F0502020204030204" pitchFamily="34" charset="0"/>
                <a:cs typeface="Calibri" panose="020F0502020204030204" pitchFamily="34" charset="0"/>
              </a:rPr>
              <a:t>:</a:t>
            </a:r>
            <a:r>
              <a:rPr lang="ro-RO" sz="1600" b="1" dirty="0">
                <a:solidFill>
                  <a:srgbClr val="31B349"/>
                </a:solidFill>
                <a:latin typeface="Calibri" panose="020F0502020204030204" pitchFamily="34" charset="0"/>
                <a:cs typeface="Calibri" panose="020F0502020204030204" pitchFamily="34" charset="0"/>
              </a:rPr>
              <a:t> </a:t>
            </a:r>
          </a:p>
          <a:p>
            <a:pPr marL="285750" indent="-285750">
              <a:spcAft>
                <a:spcPts val="4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Organizarea</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sesiuni</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instruire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mai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frecvente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aplicate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adaptate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profilului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gradului</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maturitate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instituțională</a:t>
            </a:r>
            <a:r>
              <a:rPr lang="en-US" sz="1600" dirty="0">
                <a:solidFill>
                  <a:srgbClr val="213F99"/>
                </a:solidFill>
                <a:latin typeface="Calibri" panose="020F0502020204030204" pitchFamily="34" charset="0"/>
                <a:cs typeface="Calibri" panose="020F0502020204030204" pitchFamily="34" charset="0"/>
              </a:rPr>
              <a:t> al </a:t>
            </a:r>
            <a:r>
              <a:rPr lang="en-US" sz="1600" dirty="0" err="1">
                <a:solidFill>
                  <a:srgbClr val="213F99"/>
                </a:solidFill>
                <a:latin typeface="Calibri" panose="020F0502020204030204" pitchFamily="34" charset="0"/>
                <a:cs typeface="Calibri" panose="020F0502020204030204" pitchFamily="34" charset="0"/>
              </a:rPr>
              <a:t>acestora</a:t>
            </a:r>
            <a:r>
              <a:rPr lang="ro-RO" sz="1600" dirty="0">
                <a:solidFill>
                  <a:srgbClr val="213F99"/>
                </a:solidFill>
                <a:latin typeface="Calibri" panose="020F0502020204030204" pitchFamily="34" charset="0"/>
                <a:cs typeface="Calibri" panose="020F0502020204030204" pitchFamily="34" charset="0"/>
              </a:rPr>
              <a:t>.</a:t>
            </a:r>
          </a:p>
          <a:p>
            <a:pPr marL="285750" indent="-285750">
              <a:spcAft>
                <a:spcPts val="4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Consolidarea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mecanismului</a:t>
            </a:r>
            <a:r>
              <a:rPr lang="en-US" sz="1600" dirty="0">
                <a:solidFill>
                  <a:srgbClr val="213F99"/>
                </a:solidFill>
                <a:latin typeface="Calibri" panose="020F0502020204030204" pitchFamily="34" charset="0"/>
                <a:cs typeface="Calibri" panose="020F0502020204030204" pitchFamily="34" charset="0"/>
              </a:rPr>
              <a:t> Help-desk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crearea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unei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platforme</a:t>
            </a:r>
            <a:r>
              <a:rPr lang="en-US" sz="1600" dirty="0">
                <a:solidFill>
                  <a:srgbClr val="213F99"/>
                </a:solidFill>
                <a:latin typeface="Calibri" panose="020F0502020204030204" pitchFamily="34" charset="0"/>
                <a:cs typeface="Calibri" panose="020F0502020204030204" pitchFamily="34" charset="0"/>
              </a:rPr>
              <a:t> online interactive cu </a:t>
            </a:r>
            <a:r>
              <a:rPr lang="en-US" sz="1600" dirty="0" err="1">
                <a:solidFill>
                  <a:srgbClr val="213F99"/>
                </a:solidFill>
                <a:latin typeface="Calibri" panose="020F0502020204030204" pitchFamily="34" charset="0"/>
                <a:cs typeface="Calibri" panose="020F0502020204030204" pitchFamily="34" charset="0"/>
              </a:rPr>
              <a:t>resurse</a:t>
            </a:r>
            <a:r>
              <a:rPr lang="en-US" sz="1600" dirty="0">
                <a:solidFill>
                  <a:srgbClr val="213F99"/>
                </a:solidFill>
                <a:latin typeface="Calibri" panose="020F0502020204030204" pitchFamily="34" charset="0"/>
                <a:cs typeface="Calibri" panose="020F0502020204030204" pitchFamily="34" charset="0"/>
              </a:rPr>
              <a:t> de tip FAQ, </a:t>
            </a:r>
            <a:r>
              <a:rPr lang="en-US" sz="1600" dirty="0" err="1">
                <a:solidFill>
                  <a:srgbClr val="213F99"/>
                </a:solidFill>
                <a:latin typeface="Calibri" panose="020F0502020204030204" pitchFamily="34" charset="0"/>
                <a:cs typeface="Calibri" panose="020F0502020204030204" pitchFamily="34" charset="0"/>
              </a:rPr>
              <a:t>tutoriale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exemple</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bune</a:t>
            </a:r>
            <a:r>
              <a:rPr lang="en-US" sz="1600" dirty="0">
                <a:solidFill>
                  <a:srgbClr val="213F99"/>
                </a:solidFill>
                <a:latin typeface="Calibri" panose="020F0502020204030204" pitchFamily="34" charset="0"/>
                <a:cs typeface="Calibri" panose="020F0502020204030204" pitchFamily="34" charset="0"/>
              </a:rPr>
              <a:t> practice</a:t>
            </a:r>
            <a:r>
              <a:rPr lang="ro-RO" sz="1600" dirty="0">
                <a:solidFill>
                  <a:srgbClr val="213F99"/>
                </a:solidFill>
                <a:latin typeface="Calibri" panose="020F0502020204030204" pitchFamily="34" charset="0"/>
                <a:cs typeface="Calibri" panose="020F0502020204030204" pitchFamily="34" charset="0"/>
              </a:rPr>
              <a:t>.</a:t>
            </a:r>
          </a:p>
          <a:p>
            <a:pPr marL="285750" indent="-285750">
              <a:spcAft>
                <a:spcPts val="4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Crearea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unui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sistem</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mentorat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beneficiarii</a:t>
            </a:r>
            <a:r>
              <a:rPr lang="en-US" sz="1600" dirty="0">
                <a:solidFill>
                  <a:srgbClr val="213F99"/>
                </a:solidFill>
                <a:latin typeface="Calibri" panose="020F0502020204030204" pitchFamily="34" charset="0"/>
                <a:cs typeface="Calibri" panose="020F0502020204030204" pitchFamily="34" charset="0"/>
              </a:rPr>
              <a:t> din </a:t>
            </a:r>
            <a:r>
              <a:rPr lang="en-US" sz="1600" dirty="0" err="1">
                <a:solidFill>
                  <a:srgbClr val="213F99"/>
                </a:solidFill>
                <a:latin typeface="Calibri" panose="020F0502020204030204" pitchFamily="34" charset="0"/>
                <a:cs typeface="Calibri" panose="020F0502020204030204" pitchFamily="34" charset="0"/>
              </a:rPr>
              <a:t>orașele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mici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mijlocii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cs typeface="Calibri" panose="020F0502020204030204" pitchFamily="34" charset="0"/>
              </a:rPr>
              <a:t>facilita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transferul</a:t>
            </a:r>
            <a:r>
              <a:rPr lang="en-US" sz="1600" dirty="0">
                <a:solidFill>
                  <a:srgbClr val="213F99"/>
                </a:solidFill>
                <a:latin typeface="Calibri" panose="020F0502020204030204" pitchFamily="34" charset="0"/>
                <a:cs typeface="Calibri" panose="020F0502020204030204" pitchFamily="34" charset="0"/>
              </a:rPr>
              <a:t> de know-how </a:t>
            </a:r>
            <a:r>
              <a:rPr lang="en-US" sz="1600" dirty="0" err="1">
                <a:solidFill>
                  <a:srgbClr val="213F99"/>
                </a:solidFill>
                <a:latin typeface="Calibri" panose="020F0502020204030204" pitchFamily="34" charset="0"/>
                <a:cs typeface="Calibri" panose="020F0502020204030204" pitchFamily="34" charset="0"/>
              </a:rPr>
              <a:t>între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beneficiarii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experimentați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cei</a:t>
            </a:r>
            <a:r>
              <a:rPr lang="en-US" sz="1600" dirty="0">
                <a:solidFill>
                  <a:srgbClr val="213F99"/>
                </a:solidFill>
                <a:latin typeface="Calibri" panose="020F0502020204030204" pitchFamily="34" charset="0"/>
                <a:cs typeface="Calibri" panose="020F0502020204030204" pitchFamily="34" charset="0"/>
              </a:rPr>
              <a:t> cu </a:t>
            </a:r>
            <a:r>
              <a:rPr lang="en-US" sz="1600" dirty="0" err="1">
                <a:solidFill>
                  <a:srgbClr val="213F99"/>
                </a:solidFill>
                <a:latin typeface="Calibri" panose="020F0502020204030204" pitchFamily="34" charset="0"/>
                <a:cs typeface="Calibri" panose="020F0502020204030204" pitchFamily="34" charset="0"/>
              </a:rPr>
              <a:t>mai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puțină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expertiză</a:t>
            </a:r>
            <a:r>
              <a:rPr lang="en-US" sz="1600" dirty="0">
                <a:solidFill>
                  <a:srgbClr val="213F99"/>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897154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812D0F-1F2F-1460-E3BD-9B8AEFD951B7}"/>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0AE53776-69AA-E6CD-B2DD-687ACA4669FC}"/>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3A2F7C8D-7B4A-4BEB-CAC5-F5FA70B8C9F0}"/>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2F1847B-922A-A927-AF7C-7FDFF3227661}"/>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5947D574-3CDE-F91D-530E-D972875993B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E9F7A8E-6412-35C3-CA11-AEA8FBAE2B1D}"/>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A4EA45B7-2ABB-D78F-2D0A-EED5BE4549E7}"/>
              </a:ext>
            </a:extLst>
          </p:cNvPr>
          <p:cNvSpPr txBox="1"/>
          <p:nvPr/>
        </p:nvSpPr>
        <p:spPr>
          <a:xfrm>
            <a:off x="1006489" y="986110"/>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Recomandări (2)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3" name="TextBox 2">
            <a:extLst>
              <a:ext uri="{FF2B5EF4-FFF2-40B4-BE49-F238E27FC236}">
                <a16:creationId xmlns:a16="http://schemas.microsoft.com/office/drawing/2014/main" id="{DC6ACEE0-E91F-8815-18E8-EC1132170EEA}"/>
              </a:ext>
            </a:extLst>
          </p:cNvPr>
          <p:cNvSpPr txBox="1"/>
          <p:nvPr/>
        </p:nvSpPr>
        <p:spPr>
          <a:xfrm>
            <a:off x="673239" y="1334224"/>
            <a:ext cx="11284299" cy="3159839"/>
          </a:xfrm>
          <a:prstGeom prst="rect">
            <a:avLst/>
          </a:prstGeom>
          <a:noFill/>
        </p:spPr>
        <p:txBody>
          <a:bodyPr wrap="square">
            <a:spAutoFit/>
          </a:bodyPr>
          <a:lstStyle/>
          <a:p>
            <a:pPr>
              <a:spcAft>
                <a:spcPts val="400"/>
              </a:spcAft>
            </a:pPr>
            <a:r>
              <a:rPr lang="en-US" sz="1600" b="1" dirty="0" err="1">
                <a:solidFill>
                  <a:srgbClr val="31B349"/>
                </a:solidFill>
                <a:latin typeface="Calibri" panose="020F0502020204030204" pitchFamily="34" charset="0"/>
                <a:cs typeface="Calibri" panose="020F0502020204030204" pitchFamily="34" charset="0"/>
              </a:rPr>
              <a:t>Flexibilizarea</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mecanismelor</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financiare</a:t>
            </a:r>
            <a:r>
              <a:rPr lang="en-US" sz="1600" b="1" dirty="0">
                <a:solidFill>
                  <a:srgbClr val="31B349"/>
                </a:solidFill>
                <a:latin typeface="Calibri" panose="020F0502020204030204" pitchFamily="34" charset="0"/>
                <a:cs typeface="Calibri" panose="020F0502020204030204" pitchFamily="34" charset="0"/>
              </a:rPr>
              <a:t>:</a:t>
            </a:r>
            <a:r>
              <a:rPr lang="ro-RO" sz="1600" b="1" dirty="0">
                <a:solidFill>
                  <a:srgbClr val="31B349"/>
                </a:solidFill>
                <a:latin typeface="Calibri" panose="020F0502020204030204" pitchFamily="34" charset="0"/>
                <a:cs typeface="Calibri" panose="020F0502020204030204" pitchFamily="34" charset="0"/>
              </a:rPr>
              <a:t> </a:t>
            </a:r>
          </a:p>
          <a:p>
            <a:pPr marL="285750" indent="-285750">
              <a:spcAft>
                <a:spcPts val="4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Introducerea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unor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mecanisme</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ajustare</a:t>
            </a:r>
            <a:r>
              <a:rPr lang="en-US" sz="1600" dirty="0">
                <a:solidFill>
                  <a:srgbClr val="213F99"/>
                </a:solidFill>
                <a:latin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cs typeface="Calibri" panose="020F0502020204030204" pitchFamily="34" charset="0"/>
              </a:rPr>
              <a:t>bugetelor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gestionarea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mai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eficientă</a:t>
            </a:r>
            <a:r>
              <a:rPr lang="en-US" sz="1600" dirty="0">
                <a:solidFill>
                  <a:srgbClr val="213F99"/>
                </a:solidFill>
                <a:latin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cs typeface="Calibri" panose="020F0502020204030204" pitchFamily="34" charset="0"/>
              </a:rPr>
              <a:t>riscurilor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financiare</a:t>
            </a:r>
            <a:r>
              <a:rPr lang="ro-RO" sz="1600" dirty="0">
                <a:solidFill>
                  <a:srgbClr val="213F99"/>
                </a:solidFill>
                <a:latin typeface="Calibri" panose="020F0502020204030204" pitchFamily="34" charset="0"/>
                <a:cs typeface="Calibri" panose="020F0502020204030204" pitchFamily="34" charset="0"/>
              </a:rPr>
              <a:t>.</a:t>
            </a:r>
          </a:p>
          <a:p>
            <a:pPr marL="285750" indent="-285750">
              <a:spcAft>
                <a:spcPts val="4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Accelerarea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procesului</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rambursare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prefinanțare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cs typeface="Calibri" panose="020F0502020204030204" pitchFamily="34" charset="0"/>
              </a:rPr>
              <a:t> a reduce </a:t>
            </a:r>
            <a:r>
              <a:rPr lang="en-US" sz="1600" dirty="0" err="1">
                <a:solidFill>
                  <a:srgbClr val="213F99"/>
                </a:solidFill>
                <a:latin typeface="Calibri" panose="020F0502020204030204" pitchFamily="34" charset="0"/>
                <a:cs typeface="Calibri" panose="020F0502020204030204" pitchFamily="34" charset="0"/>
              </a:rPr>
              <a:t>presiunea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asupra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beneficiarilor</a:t>
            </a:r>
            <a:r>
              <a:rPr lang="ro-RO" sz="1600" dirty="0">
                <a:solidFill>
                  <a:srgbClr val="213F99"/>
                </a:solidFill>
                <a:latin typeface="Calibri" panose="020F0502020204030204" pitchFamily="34" charset="0"/>
                <a:cs typeface="Calibri" panose="020F0502020204030204" pitchFamily="34" charset="0"/>
              </a:rPr>
              <a:t>.</a:t>
            </a:r>
          </a:p>
          <a:p>
            <a:pPr marL="285750" indent="-285750">
              <a:spcAft>
                <a:spcPts val="4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Reducerea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birocrației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procesul</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justificare</a:t>
            </a:r>
            <a:r>
              <a:rPr lang="en-US" sz="1600" dirty="0">
                <a:solidFill>
                  <a:srgbClr val="213F99"/>
                </a:solidFill>
                <a:latin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cs typeface="Calibri" panose="020F0502020204030204" pitchFamily="34" charset="0"/>
              </a:rPr>
              <a:t>cheltuielilor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implementarea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unui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sistem</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verificare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bazat</a:t>
            </a:r>
            <a:r>
              <a:rPr lang="en-US" sz="1600" dirty="0">
                <a:solidFill>
                  <a:srgbClr val="213F99"/>
                </a:solidFill>
                <a:latin typeface="Calibri" panose="020F0502020204030204" pitchFamily="34" charset="0"/>
                <a:cs typeface="Calibri" panose="020F0502020204030204" pitchFamily="34" charset="0"/>
              </a:rPr>
              <a:t> pe </a:t>
            </a:r>
            <a:r>
              <a:rPr lang="en-US" sz="1600" dirty="0" err="1">
                <a:solidFill>
                  <a:srgbClr val="213F99"/>
                </a:solidFill>
                <a:latin typeface="Calibri" panose="020F0502020204030204" pitchFamily="34" charset="0"/>
                <a:cs typeface="Calibri" panose="020F0502020204030204" pitchFamily="34" charset="0"/>
              </a:rPr>
              <a:t>analiza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riscurilor</a:t>
            </a:r>
            <a:r>
              <a:rPr lang="en-US" sz="1600" dirty="0">
                <a:solidFill>
                  <a:srgbClr val="213F99"/>
                </a:solidFill>
                <a:latin typeface="Calibri" panose="020F0502020204030204" pitchFamily="34" charset="0"/>
                <a:cs typeface="Calibri" panose="020F0502020204030204" pitchFamily="34" charset="0"/>
              </a:rPr>
              <a:t>.</a:t>
            </a:r>
          </a:p>
          <a:p>
            <a:pPr>
              <a:spcAft>
                <a:spcPts val="400"/>
              </a:spcAft>
            </a:pPr>
            <a:r>
              <a:rPr lang="en-US" sz="1600" b="1" dirty="0" err="1">
                <a:solidFill>
                  <a:srgbClr val="31B349"/>
                </a:solidFill>
                <a:latin typeface="Calibri" panose="020F0502020204030204" pitchFamily="34" charset="0"/>
                <a:cs typeface="Calibri" panose="020F0502020204030204" pitchFamily="34" charset="0"/>
              </a:rPr>
              <a:t>Îmbunătățirea</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coordonării</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între</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actorii</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implicați</a:t>
            </a:r>
            <a:r>
              <a:rPr lang="en-US" sz="1600" b="1" dirty="0">
                <a:solidFill>
                  <a:srgbClr val="31B349"/>
                </a:solidFill>
                <a:latin typeface="Calibri" panose="020F0502020204030204" pitchFamily="34" charset="0"/>
                <a:cs typeface="Calibri" panose="020F0502020204030204" pitchFamily="34" charset="0"/>
              </a:rPr>
              <a:t>:</a:t>
            </a:r>
            <a:endParaRPr lang="ro-RO" sz="1600" b="1" dirty="0">
              <a:solidFill>
                <a:srgbClr val="31B349"/>
              </a:solidFill>
              <a:latin typeface="Calibri" panose="020F0502020204030204" pitchFamily="34" charset="0"/>
              <a:cs typeface="Calibri" panose="020F0502020204030204" pitchFamily="34" charset="0"/>
            </a:endParaRPr>
          </a:p>
          <a:p>
            <a:pPr marL="285750" indent="-285750">
              <a:spcAft>
                <a:spcPts val="4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Crearea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unor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mecanisme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flexibile</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comunicare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între</a:t>
            </a:r>
            <a:r>
              <a:rPr lang="en-US" sz="1600" dirty="0">
                <a:solidFill>
                  <a:srgbClr val="213F99"/>
                </a:solidFill>
                <a:latin typeface="Calibri" panose="020F0502020204030204" pitchFamily="34" charset="0"/>
                <a:cs typeface="Calibri" panose="020F0502020204030204" pitchFamily="34" charset="0"/>
              </a:rPr>
              <a:t> AM PR SE, ADR, </a:t>
            </a:r>
            <a:r>
              <a:rPr lang="en-US" sz="1600" dirty="0" err="1">
                <a:solidFill>
                  <a:srgbClr val="213F99"/>
                </a:solidFill>
                <a:latin typeface="Calibri" panose="020F0502020204030204" pitchFamily="34" charset="0"/>
                <a:cs typeface="Calibri" panose="020F0502020204030204" pitchFamily="34" charset="0"/>
              </a:rPr>
              <a:t>beneficiari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consultanți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cs typeface="Calibri" panose="020F0502020204030204" pitchFamily="34" charset="0"/>
              </a:rPr>
              <a:t>evita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blocajele</a:t>
            </a:r>
            <a:r>
              <a:rPr lang="ro-RO" sz="1600" dirty="0">
                <a:solidFill>
                  <a:srgbClr val="213F99"/>
                </a:solidFill>
                <a:latin typeface="Calibri" panose="020F0502020204030204" pitchFamily="34" charset="0"/>
                <a:cs typeface="Calibri" panose="020F0502020204030204" pitchFamily="34" charset="0"/>
              </a:rPr>
              <a:t>.</a:t>
            </a:r>
          </a:p>
          <a:p>
            <a:pPr marL="285750" indent="-285750">
              <a:spcAft>
                <a:spcPts val="4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Standardizarea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clarificarea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regulilor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cs typeface="Calibri" panose="020F0502020204030204" pitchFamily="34" charset="0"/>
              </a:rPr>
              <a:t>preveni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interpretările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diferite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între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beneficiari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evaluatori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reducând</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întârzierile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procesul</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contractare</a:t>
            </a:r>
            <a:r>
              <a:rPr lang="ro-RO" sz="1600" dirty="0">
                <a:solidFill>
                  <a:srgbClr val="213F99"/>
                </a:solidFill>
                <a:latin typeface="Calibri" panose="020F0502020204030204" pitchFamily="34" charset="0"/>
                <a:cs typeface="Calibri" panose="020F0502020204030204" pitchFamily="34" charset="0"/>
              </a:rPr>
              <a:t>.</a:t>
            </a:r>
          </a:p>
          <a:p>
            <a:pPr marL="285750" indent="-285750">
              <a:spcAft>
                <a:spcPts val="4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Organizarea</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întâlniri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periodice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între</a:t>
            </a:r>
            <a:r>
              <a:rPr lang="en-US" sz="1600" dirty="0">
                <a:solidFill>
                  <a:srgbClr val="213F99"/>
                </a:solidFill>
                <a:latin typeface="Calibri" panose="020F0502020204030204" pitchFamily="34" charset="0"/>
                <a:cs typeface="Calibri" panose="020F0502020204030204" pitchFamily="34" charset="0"/>
              </a:rPr>
              <a:t> AM, </a:t>
            </a:r>
            <a:r>
              <a:rPr lang="en-US" sz="1600" dirty="0" err="1">
                <a:solidFill>
                  <a:srgbClr val="213F99"/>
                </a:solidFill>
                <a:latin typeface="Calibri" panose="020F0502020204030204" pitchFamily="34" charset="0"/>
                <a:cs typeface="Calibri" panose="020F0502020204030204" pitchFamily="34" charset="0"/>
              </a:rPr>
              <a:t>beneficiari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partenerii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regionali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schimbul</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bune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practici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soluționarea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rapidă</a:t>
            </a:r>
            <a:r>
              <a:rPr lang="en-US" sz="1600" dirty="0">
                <a:solidFill>
                  <a:srgbClr val="213F99"/>
                </a:solidFill>
                <a:latin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cs typeface="Calibri" panose="020F0502020204030204" pitchFamily="34" charset="0"/>
              </a:rPr>
              <a:t>problemelor</a:t>
            </a:r>
            <a:r>
              <a:rPr lang="en-US" sz="1600" dirty="0">
                <a:solidFill>
                  <a:srgbClr val="213F99"/>
                </a:solidFill>
                <a:latin typeface="Calibri" panose="020F0502020204030204" pitchFamily="34" charset="0"/>
                <a:cs typeface="Calibri" panose="020F0502020204030204" pitchFamily="34" charset="0"/>
              </a:rPr>
              <a:t> administrative.</a:t>
            </a:r>
          </a:p>
        </p:txBody>
      </p:sp>
    </p:spTree>
    <p:extLst>
      <p:ext uri="{BB962C8B-B14F-4D97-AF65-F5344CB8AC3E}">
        <p14:creationId xmlns:p14="http://schemas.microsoft.com/office/powerpoint/2010/main" val="1399752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8FC0C1-A9DB-7A7C-4674-1DEEB86391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5D33D8-7F88-9C9D-6956-8D07C6D89CE3}"/>
              </a:ext>
            </a:extLst>
          </p:cNvPr>
          <p:cNvSpPr>
            <a:spLocks noGrp="1"/>
          </p:cNvSpPr>
          <p:nvPr>
            <p:ph type="ctrTitle"/>
          </p:nvPr>
        </p:nvSpPr>
        <p:spPr>
          <a:xfrm>
            <a:off x="1523999" y="2240200"/>
            <a:ext cx="9144000" cy="910575"/>
          </a:xfrm>
        </p:spPr>
        <p:txBody>
          <a:bodyPr>
            <a:noAutofit/>
          </a:bodyPr>
          <a:lstStyle/>
          <a:p>
            <a:r>
              <a:rPr lang="ro-RO" sz="3200" b="1" dirty="0">
                <a:solidFill>
                  <a:srgbClr val="213F99"/>
                </a:solidFill>
                <a:latin typeface="Calibri" panose="020F0502020204030204" pitchFamily="34" charset="0"/>
                <a:ea typeface="Calibri" panose="020F0502020204030204" pitchFamily="34" charset="0"/>
                <a:cs typeface="Calibri" panose="020F0502020204030204" pitchFamily="34" charset="0"/>
              </a:rPr>
              <a:t>Regiunea Sud-Est se dezvoltă cu noi!</a:t>
            </a:r>
            <a:endParaRPr lang="en-US" sz="32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49BAB4B9-1321-752A-76B5-41F45E624409}"/>
              </a:ext>
            </a:extLst>
          </p:cNvPr>
          <p:cNvSpPr>
            <a:spLocks noGrp="1"/>
          </p:cNvSpPr>
          <p:nvPr>
            <p:ph type="subTitle" idx="1"/>
          </p:nvPr>
        </p:nvSpPr>
        <p:spPr>
          <a:xfrm>
            <a:off x="716728" y="5783293"/>
            <a:ext cx="11013156" cy="365919"/>
          </a:xfrm>
        </p:spPr>
        <p:txBody>
          <a:bodyPr>
            <a:noAutofit/>
          </a:bodyPr>
          <a:lstStyle/>
          <a:p>
            <a:r>
              <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rPr>
              <a:t>Conținutul acestui material nu reprezintă în mod obligatoriu poziția oficială a Uniunii Europene sau a Guvernului României</a:t>
            </a:r>
            <a:endPar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2049" name="Imagine 1619975028">
            <a:extLst>
              <a:ext uri="{FF2B5EF4-FFF2-40B4-BE49-F238E27FC236}">
                <a16:creationId xmlns:a16="http://schemas.microsoft.com/office/drawing/2014/main" id="{D3560F02-70B4-61BB-C40A-9B88FFF2B5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205F5FC8-53E2-86D1-CE87-F085B008D5F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DBECAE62-D9E9-0E0F-992E-35A1CA8CF625}"/>
              </a:ext>
            </a:extLst>
          </p:cNvPr>
          <p:cNvPicPr>
            <a:picLocks noChangeAspect="1"/>
          </p:cNvPicPr>
          <p:nvPr/>
        </p:nvPicPr>
        <p:blipFill>
          <a:blip r:embed="rId5"/>
          <a:stretch>
            <a:fillRect/>
          </a:stretch>
        </p:blipFill>
        <p:spPr>
          <a:xfrm>
            <a:off x="6095999" y="5058696"/>
            <a:ext cx="1250655" cy="447315"/>
          </a:xfrm>
          <a:prstGeom prst="rect">
            <a:avLst/>
          </a:prstGeom>
        </p:spPr>
      </p:pic>
      <p:pic>
        <p:nvPicPr>
          <p:cNvPr id="12" name="Picture 11">
            <a:extLst>
              <a:ext uri="{FF2B5EF4-FFF2-40B4-BE49-F238E27FC236}">
                <a16:creationId xmlns:a16="http://schemas.microsoft.com/office/drawing/2014/main" id="{1D0939FF-75FE-6089-4A0A-D0943B658F8B}"/>
              </a:ext>
            </a:extLst>
          </p:cNvPr>
          <p:cNvPicPr>
            <a:picLocks noChangeAspect="1"/>
          </p:cNvPicPr>
          <p:nvPr/>
        </p:nvPicPr>
        <p:blipFill>
          <a:blip r:embed="rId6"/>
          <a:stretch>
            <a:fillRect/>
          </a:stretch>
        </p:blipFill>
        <p:spPr>
          <a:xfrm>
            <a:off x="4711646" y="5068991"/>
            <a:ext cx="1257475" cy="466790"/>
          </a:xfrm>
          <a:prstGeom prst="rect">
            <a:avLst/>
          </a:prstGeom>
        </p:spPr>
      </p:pic>
      <p:sp>
        <p:nvSpPr>
          <p:cNvPr id="11" name="TextBox 10">
            <a:extLst>
              <a:ext uri="{FF2B5EF4-FFF2-40B4-BE49-F238E27FC236}">
                <a16:creationId xmlns:a16="http://schemas.microsoft.com/office/drawing/2014/main" id="{1851EF44-A380-AFF6-4E3E-35598DFFE8C5}"/>
              </a:ext>
            </a:extLst>
          </p:cNvPr>
          <p:cNvSpPr txBox="1"/>
          <p:nvPr/>
        </p:nvSpPr>
        <p:spPr>
          <a:xfrm>
            <a:off x="1659396" y="3240565"/>
            <a:ext cx="8949812" cy="369332"/>
          </a:xfrm>
          <a:prstGeom prst="rect">
            <a:avLst/>
          </a:prstGeom>
          <a:noFill/>
        </p:spPr>
        <p:txBody>
          <a:bodyPr wrap="square">
            <a:spAutoFit/>
          </a:bodyPr>
          <a:lstStyle/>
          <a:p>
            <a:pPr algn="ct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cofinanțat</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Uniunea</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Europeană</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Regional Sud-Est 2021- 2027</a:t>
            </a:r>
          </a:p>
        </p:txBody>
      </p:sp>
      <p:pic>
        <p:nvPicPr>
          <p:cNvPr id="7" name="Picture 6" descr="A black and blue sign with blue text&#10;&#10;Description automatically generated">
            <a:extLst>
              <a:ext uri="{FF2B5EF4-FFF2-40B4-BE49-F238E27FC236}">
                <a16:creationId xmlns:a16="http://schemas.microsoft.com/office/drawing/2014/main" id="{902DB058-F729-D63A-2B99-84F4B4B56D90}"/>
              </a:ext>
            </a:extLst>
          </p:cNvPr>
          <p:cNvPicPr>
            <a:picLocks noChangeAspect="1"/>
          </p:cNvPicPr>
          <p:nvPr/>
        </p:nvPicPr>
        <p:blipFill>
          <a:blip r:embed="rId7"/>
          <a:stretch>
            <a:fillRect/>
          </a:stretch>
        </p:blipFill>
        <p:spPr>
          <a:xfrm>
            <a:off x="178401" y="179048"/>
            <a:ext cx="2731948" cy="718664"/>
          </a:xfrm>
          <a:prstGeom prst="rect">
            <a:avLst/>
          </a:prstGeom>
        </p:spPr>
      </p:pic>
      <p:pic>
        <p:nvPicPr>
          <p:cNvPr id="8" name="Picture 7" descr="A blue and white logo with a bird and a crown&#10;&#10;Description automatically generated">
            <a:extLst>
              <a:ext uri="{FF2B5EF4-FFF2-40B4-BE49-F238E27FC236}">
                <a16:creationId xmlns:a16="http://schemas.microsoft.com/office/drawing/2014/main" id="{A79B30F0-0600-1143-FBA2-F44F273BD2ED}"/>
              </a:ext>
            </a:extLst>
          </p:cNvPr>
          <p:cNvPicPr>
            <a:picLocks noChangeAspect="1"/>
          </p:cNvPicPr>
          <p:nvPr/>
        </p:nvPicPr>
        <p:blipFill>
          <a:blip r:embed="rId8"/>
          <a:stretch>
            <a:fillRect/>
          </a:stretch>
        </p:blipFill>
        <p:spPr>
          <a:xfrm>
            <a:off x="5740808" y="119714"/>
            <a:ext cx="813600" cy="808061"/>
          </a:xfrm>
          <a:prstGeom prst="rect">
            <a:avLst/>
          </a:prstGeom>
        </p:spPr>
      </p:pic>
      <p:pic>
        <p:nvPicPr>
          <p:cNvPr id="13" name="Picture 12">
            <a:extLst>
              <a:ext uri="{FF2B5EF4-FFF2-40B4-BE49-F238E27FC236}">
                <a16:creationId xmlns:a16="http://schemas.microsoft.com/office/drawing/2014/main" id="{F4EC6275-6EF9-C33C-02B7-B8B93ED3E056}"/>
              </a:ext>
            </a:extLst>
          </p:cNvPr>
          <p:cNvPicPr>
            <a:picLocks noChangeAspect="1"/>
          </p:cNvPicPr>
          <p:nvPr/>
        </p:nvPicPr>
        <p:blipFill>
          <a:blip r:embed="rId9"/>
          <a:stretch>
            <a:fillRect/>
          </a:stretch>
        </p:blipFill>
        <p:spPr>
          <a:xfrm>
            <a:off x="10728762" y="-298072"/>
            <a:ext cx="1463238" cy="1634377"/>
          </a:xfrm>
          <a:prstGeom prst="rect">
            <a:avLst/>
          </a:prstGeom>
        </p:spPr>
      </p:pic>
    </p:spTree>
    <p:extLst>
      <p:ext uri="{BB962C8B-B14F-4D97-AF65-F5344CB8AC3E}">
        <p14:creationId xmlns:p14="http://schemas.microsoft.com/office/powerpoint/2010/main" val="3279853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D87A1-EB94-0D2F-6E83-D1274F241AA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878AC3E-4DBF-2F8C-4555-675A7116965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295C6B05-5776-E1CA-94E7-EFFC1C609E55}"/>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217A8BF-7ED5-0CBC-1CD7-80B960BD7D1E}"/>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A7AF9720-1F33-BBCE-635B-AD83FDC384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FDF5E0E-F60F-CDB8-6FBF-2D50AC8A3463}"/>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0D920B4A-2472-403A-BC8C-A0F828418322}"/>
              </a:ext>
            </a:extLst>
          </p:cNvPr>
          <p:cNvSpPr txBox="1"/>
          <p:nvPr/>
        </p:nvSpPr>
        <p:spPr>
          <a:xfrm>
            <a:off x="690717" y="1136250"/>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Obiectivul evaluării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B3A8F7FE-D671-94CF-CEE0-540582FB6A0C}"/>
              </a:ext>
            </a:extLst>
          </p:cNvPr>
          <p:cNvSpPr>
            <a:spLocks noGrp="1"/>
          </p:cNvSpPr>
          <p:nvPr>
            <p:ph type="subTitle" idx="1"/>
          </p:nvPr>
        </p:nvSpPr>
        <p:spPr>
          <a:xfrm>
            <a:off x="690717" y="1536360"/>
            <a:ext cx="11013156" cy="365919"/>
          </a:xfrm>
        </p:spPr>
        <p:txBody>
          <a:bodyPr>
            <a:noAutofit/>
          </a:bodyPr>
          <a:lstStyle/>
          <a:p>
            <a:pPr algn="l"/>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Furnizarea de informații obiective și relevante, care să sprijine procesul decizional la nivelul managementului PR SE, având ca scop îmbunătățirea eficienței și eficacității programului, precum și obținerea și consolidarea efectelor sale. </a:t>
            </a:r>
          </a:p>
        </p:txBody>
      </p:sp>
      <p:sp>
        <p:nvSpPr>
          <p:cNvPr id="7" name="TextBox 6">
            <a:extLst>
              <a:ext uri="{FF2B5EF4-FFF2-40B4-BE49-F238E27FC236}">
                <a16:creationId xmlns:a16="http://schemas.microsoft.com/office/drawing/2014/main" id="{7AEE125F-A75C-FC2F-23C1-5987D3A58CC1}"/>
              </a:ext>
            </a:extLst>
          </p:cNvPr>
          <p:cNvSpPr txBox="1"/>
          <p:nvPr/>
        </p:nvSpPr>
        <p:spPr>
          <a:xfrm>
            <a:off x="690717" y="2267808"/>
            <a:ext cx="10832689" cy="1384995"/>
          </a:xfrm>
          <a:prstGeom prst="rect">
            <a:avLst/>
          </a:prstGeom>
          <a:noFill/>
        </p:spPr>
        <p:txBody>
          <a:bodyPr wrap="square">
            <a:spAutoFit/>
          </a:bodyPr>
          <a:lstStyle/>
          <a:p>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Conform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planului</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intermediară</a:t>
            </a:r>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 Priorității 7 – Asistență Tehnică</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determina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eficacitatea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eficiența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relevanța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coerența</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atât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internă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cât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externă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finanțate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PR</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SE în cadrul P7</a:t>
            </a:r>
          </a:p>
          <a:p>
            <a:pPr marL="285750" indent="-285750">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evidenția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mod  special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progresul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performanțele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înregistrate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gestionarea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din cadrul P7 a PRSE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având</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vedere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criteriile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menționate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întrebările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p>
        </p:txBody>
      </p:sp>
      <p:pic>
        <p:nvPicPr>
          <p:cNvPr id="11" name="Picture 10">
            <a:extLst>
              <a:ext uri="{FF2B5EF4-FFF2-40B4-BE49-F238E27FC236}">
                <a16:creationId xmlns:a16="http://schemas.microsoft.com/office/drawing/2014/main" id="{FCFC2FDF-67DE-208B-FA8B-CE163F351580}"/>
              </a:ext>
            </a:extLst>
          </p:cNvPr>
          <p:cNvPicPr>
            <a:picLocks noChangeAspect="1"/>
          </p:cNvPicPr>
          <p:nvPr/>
        </p:nvPicPr>
        <p:blipFill>
          <a:blip r:embed="rId8"/>
          <a:stretch>
            <a:fillRect/>
          </a:stretch>
        </p:blipFill>
        <p:spPr>
          <a:xfrm>
            <a:off x="7766099" y="3629405"/>
            <a:ext cx="3757307" cy="1909802"/>
          </a:xfrm>
          <a:prstGeom prst="rect">
            <a:avLst/>
          </a:prstGeom>
        </p:spPr>
      </p:pic>
      <p:sp>
        <p:nvSpPr>
          <p:cNvPr id="13" name="TextBox 12">
            <a:extLst>
              <a:ext uri="{FF2B5EF4-FFF2-40B4-BE49-F238E27FC236}">
                <a16:creationId xmlns:a16="http://schemas.microsoft.com/office/drawing/2014/main" id="{B702907B-E9B5-7973-1955-D94AD18DC220}"/>
              </a:ext>
            </a:extLst>
          </p:cNvPr>
          <p:cNvSpPr txBox="1"/>
          <p:nvPr/>
        </p:nvSpPr>
        <p:spPr>
          <a:xfrm>
            <a:off x="690717" y="3964357"/>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Contextul evaluării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4" name="Subtitle 2">
            <a:extLst>
              <a:ext uri="{FF2B5EF4-FFF2-40B4-BE49-F238E27FC236}">
                <a16:creationId xmlns:a16="http://schemas.microsoft.com/office/drawing/2014/main" id="{29C4347C-7906-3155-44DE-A9607508AC02}"/>
              </a:ext>
            </a:extLst>
          </p:cNvPr>
          <p:cNvSpPr txBox="1">
            <a:spLocks/>
          </p:cNvSpPr>
          <p:nvPr/>
        </p:nvSpPr>
        <p:spPr>
          <a:xfrm>
            <a:off x="690717" y="4405792"/>
            <a:ext cx="6908922" cy="132082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Evaluarea ce face obiectul prezentului raport are ca scop furnizarea de informații pentru a susține Autoritatea de Management în realizarea evaluării intermediaire (mid-term review) conform art. 18 din Regulamentul Cadru 1060/2021 în vederea îmbunătățirii Programului Regional Sud-Est și a procesului de implementare a acestuia.</a:t>
            </a:r>
          </a:p>
        </p:txBody>
      </p:sp>
    </p:spTree>
    <p:extLst>
      <p:ext uri="{BB962C8B-B14F-4D97-AF65-F5344CB8AC3E}">
        <p14:creationId xmlns:p14="http://schemas.microsoft.com/office/powerpoint/2010/main" val="3465536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30759B-8F4F-A80E-EAE8-D5DAE41AE0B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11F61440-E3EE-DA25-2AAE-E0B332A6266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7B239493-1D36-DAD1-6175-58A02872743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CF32ED9A-C330-61AE-5D0F-33F9EEF18F3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990CE23E-BDB1-6938-D953-AE8D65B0B9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FB0D431-89A6-03B0-2AE3-2127D1D7D2B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E498423C-FD11-118B-A297-1579C7B014A8}"/>
              </a:ext>
            </a:extLst>
          </p:cNvPr>
          <p:cNvSpPr txBox="1"/>
          <p:nvPr/>
        </p:nvSpPr>
        <p:spPr>
          <a:xfrm>
            <a:off x="690717" y="1136250"/>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Metodologia de evaluare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7FAD8DEC-4540-4980-C4D1-5EDE2CD0B128}"/>
              </a:ext>
            </a:extLst>
          </p:cNvPr>
          <p:cNvSpPr>
            <a:spLocks noGrp="1"/>
          </p:cNvSpPr>
          <p:nvPr>
            <p:ph type="subTitle" idx="1"/>
          </p:nvPr>
        </p:nvSpPr>
        <p:spPr>
          <a:xfrm>
            <a:off x="690717" y="1536360"/>
            <a:ext cx="11013156" cy="365919"/>
          </a:xfrm>
        </p:spPr>
        <p:txBody>
          <a:bodyPr>
            <a:noAutofit/>
          </a:bodyPr>
          <a:lstStyle/>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Structurată în jurul celor </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5 întrebări-cheie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din caietul de sarcini, a integrat un </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mix echilibrat de metode și instrumente de evaluare</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 precum: analiza documentară, interviuri, sondaje, focus grupuri și ateliere de lucru, studii de caz, consultări cu un panel de experți, precum și metode cantitative pentru analiza progresului în implementare. </a:t>
            </a:r>
          </a:p>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Contribuția metodelor și instrumentelor de evaluare la formularea răspunsurilor: </a:t>
            </a:r>
          </a:p>
          <a:p>
            <a:pPr algn="just"/>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51E379AB-8745-281B-7EC5-DFE69196AEEC}"/>
              </a:ext>
            </a:extLst>
          </p:cNvPr>
          <p:cNvPicPr>
            <a:picLocks noChangeAspect="1"/>
          </p:cNvPicPr>
          <p:nvPr/>
        </p:nvPicPr>
        <p:blipFill>
          <a:blip r:embed="rId8"/>
          <a:stretch>
            <a:fillRect/>
          </a:stretch>
        </p:blipFill>
        <p:spPr>
          <a:xfrm>
            <a:off x="2175558" y="2855657"/>
            <a:ext cx="8023518" cy="2465983"/>
          </a:xfrm>
          <a:prstGeom prst="rect">
            <a:avLst/>
          </a:prstGeom>
        </p:spPr>
      </p:pic>
    </p:spTree>
    <p:extLst>
      <p:ext uri="{BB962C8B-B14F-4D97-AF65-F5344CB8AC3E}">
        <p14:creationId xmlns:p14="http://schemas.microsoft.com/office/powerpoint/2010/main" val="2460931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9BBA9-0384-9D91-6333-DC4A0575D1F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296D4454-9021-EF16-F428-E1F08DE811C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8FF15F43-AAC8-7832-5726-B33864D5E79D}"/>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B455B2A-C23F-3A24-7AFD-79FEF6C98E86}"/>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7876FA4-27FB-75FE-1CE0-953EE8A208D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16A38A5F-C53C-3E42-DF85-BB75DF877A1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B1A4DF34-0E7F-0698-2E75-E88E674AB0E2}"/>
              </a:ext>
            </a:extLst>
          </p:cNvPr>
          <p:cNvSpPr txBox="1"/>
          <p:nvPr/>
        </p:nvSpPr>
        <p:spPr>
          <a:xfrm>
            <a:off x="690717" y="1195116"/>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Limitări metodologice</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AE55F5D4-EAFF-DC49-6E84-1BEE1A539C68}"/>
              </a:ext>
            </a:extLst>
          </p:cNvPr>
          <p:cNvSpPr>
            <a:spLocks noGrp="1"/>
          </p:cNvSpPr>
          <p:nvPr>
            <p:ph type="subTitle" idx="1"/>
          </p:nvPr>
        </p:nvSpPr>
        <p:spPr>
          <a:xfrm>
            <a:off x="690717" y="1625289"/>
            <a:ext cx="11013156" cy="365919"/>
          </a:xfrm>
        </p:spPr>
        <p:txBody>
          <a:bodyPr>
            <a:noAutofit/>
          </a:bodyPr>
          <a:lstStyle/>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Structurată în jurul celor 4 întrebări-cheie din caietul de sarcini, a integrat un mix echilibrat de metode și instrumente de evaluare, precum: analiza documentară, interviuri, sondaje, focus grupuri și ateliere de lucru, studii de caz, consultări cu un panel de experți, precum și metode cantitative pentru analiza progresului în implementare. </a:t>
            </a:r>
          </a:p>
        </p:txBody>
      </p:sp>
      <p:sp>
        <p:nvSpPr>
          <p:cNvPr id="7" name="TextBox 6">
            <a:extLst>
              <a:ext uri="{FF2B5EF4-FFF2-40B4-BE49-F238E27FC236}">
                <a16:creationId xmlns:a16="http://schemas.microsoft.com/office/drawing/2014/main" id="{5B98A50C-4634-DA55-0905-D4BBA5AA6575}"/>
              </a:ext>
            </a:extLst>
          </p:cNvPr>
          <p:cNvSpPr txBox="1"/>
          <p:nvPr/>
        </p:nvSpPr>
        <p:spPr>
          <a:xfrm>
            <a:off x="385917" y="2812680"/>
            <a:ext cx="3311012" cy="338554"/>
          </a:xfrm>
          <a:prstGeom prst="rect">
            <a:avLst/>
          </a:prstGeom>
          <a:noFill/>
        </p:spPr>
        <p:txBody>
          <a:bodyPr wrap="square">
            <a:spAutoFit/>
          </a:bodyPr>
          <a:lstStyle/>
          <a:p>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Timp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desfășurare</a:t>
            </a: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EF1E0961-4139-7589-B2F4-1A139E13977E}"/>
              </a:ext>
            </a:extLst>
          </p:cNvPr>
          <p:cNvSpPr txBox="1"/>
          <p:nvPr/>
        </p:nvSpPr>
        <p:spPr>
          <a:xfrm>
            <a:off x="3700819" y="2812680"/>
            <a:ext cx="4532439" cy="338554"/>
          </a:xfrm>
          <a:prstGeom prst="rect">
            <a:avLst/>
          </a:prstGeom>
          <a:noFill/>
        </p:spPr>
        <p:txBody>
          <a:bodyPr wrap="square">
            <a:spAutoFit/>
          </a:bodyPr>
          <a:lstStyle/>
          <a:p>
            <a:pPr algn="ct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Termen de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referință</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 31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decembrie</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2024</a:t>
            </a:r>
          </a:p>
        </p:txBody>
      </p:sp>
      <p:sp>
        <p:nvSpPr>
          <p:cNvPr id="13" name="TextBox 12">
            <a:extLst>
              <a:ext uri="{FF2B5EF4-FFF2-40B4-BE49-F238E27FC236}">
                <a16:creationId xmlns:a16="http://schemas.microsoft.com/office/drawing/2014/main" id="{222C22D1-A04C-1C9C-8598-85CCCB9726BF}"/>
              </a:ext>
            </a:extLst>
          </p:cNvPr>
          <p:cNvSpPr txBox="1"/>
          <p:nvPr/>
        </p:nvSpPr>
        <p:spPr>
          <a:xfrm>
            <a:off x="8362218" y="2781902"/>
            <a:ext cx="6096000" cy="369332"/>
          </a:xfrm>
          <a:prstGeom prst="rect">
            <a:avLst/>
          </a:prstGeom>
          <a:noFill/>
        </p:spPr>
        <p:txBody>
          <a:bodyPr wrap="square">
            <a:spAutoFit/>
          </a:bodyPr>
          <a:lstStyle/>
          <a:p>
            <a:r>
              <a:rPr lang="en-US" dirty="0"/>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desfășurare</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 nefinalizate</a:t>
            </a: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5" name="Straight Connector 14">
            <a:extLst>
              <a:ext uri="{FF2B5EF4-FFF2-40B4-BE49-F238E27FC236}">
                <a16:creationId xmlns:a16="http://schemas.microsoft.com/office/drawing/2014/main" id="{3DA6AFAE-1CDB-34E4-380C-5EB5500769D0}"/>
              </a:ext>
            </a:extLst>
          </p:cNvPr>
          <p:cNvCxnSpPr>
            <a:cxnSpLocks/>
          </p:cNvCxnSpPr>
          <p:nvPr/>
        </p:nvCxnSpPr>
        <p:spPr>
          <a:xfrm>
            <a:off x="3759811" y="2981957"/>
            <a:ext cx="0" cy="2160314"/>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560885FB-AAC9-65BC-BBE0-0B849B269F16}"/>
              </a:ext>
            </a:extLst>
          </p:cNvPr>
          <p:cNvCxnSpPr/>
          <p:nvPr/>
        </p:nvCxnSpPr>
        <p:spPr>
          <a:xfrm>
            <a:off x="8182954" y="2966568"/>
            <a:ext cx="0" cy="2160314"/>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934BA484-31C1-CC67-D0A8-42B73AA9B024}"/>
              </a:ext>
            </a:extLst>
          </p:cNvPr>
          <p:cNvSpPr txBox="1"/>
          <p:nvPr/>
        </p:nvSpPr>
        <p:spPr>
          <a:xfrm>
            <a:off x="385917" y="3396502"/>
            <a:ext cx="3055373" cy="1600438"/>
          </a:xfrm>
          <a:prstGeom prst="rect">
            <a:avLst/>
          </a:prstGeom>
          <a:noFill/>
        </p:spPr>
        <p:txBody>
          <a:bodyPr wrap="square">
            <a:spAutoFit/>
          </a:bodyPr>
          <a:lstStyle/>
          <a:p>
            <a:pPr marL="285750" indent="-285750" algn="just">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avut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dispoziție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doar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2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luni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un interval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foarte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scurt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complexitatea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procesului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Colectarea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datelor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s-a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sub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presiunea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termenului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livrare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analizelor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BE2A5804-2B8C-9A75-D696-40A7BE15E60C}"/>
              </a:ext>
            </a:extLst>
          </p:cNvPr>
          <p:cNvSpPr txBox="1"/>
          <p:nvPr/>
        </p:nvSpPr>
        <p:spPr>
          <a:xfrm>
            <a:off x="3911713" y="3364369"/>
            <a:ext cx="3868685" cy="2246769"/>
          </a:xfrm>
          <a:prstGeom prst="rect">
            <a:avLst/>
          </a:prstGeom>
          <a:noFill/>
        </p:spPr>
        <p:txBody>
          <a:bodyPr wrap="square">
            <a:spAutoFit/>
          </a:bodyPr>
          <a:lstStyle/>
          <a:p>
            <a:pPr marL="285750" indent="-285750" algn="just">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Termenul fix al evaluării a fost stabilit la mijlocul perioadei de implementare. Inițial, analizele s-au bazat pe date disponibile până în noiembrie 2024.</a:t>
            </a:r>
          </a:p>
          <a:p>
            <a:pPr algn="just"/>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A fost necesară reluarea analizelor după obținerea datelor de la 31 decembrie 2024 (disponibile abia la sfârșit de ianuarie), ceea ce a adăugat o presiune suplimentară asupra procesului de evaluare</a:t>
            </a:r>
          </a:p>
        </p:txBody>
      </p:sp>
      <p:sp>
        <p:nvSpPr>
          <p:cNvPr id="21" name="TextBox 20">
            <a:extLst>
              <a:ext uri="{FF2B5EF4-FFF2-40B4-BE49-F238E27FC236}">
                <a16:creationId xmlns:a16="http://schemas.microsoft.com/office/drawing/2014/main" id="{4FDA6DDE-CFEE-9ABE-C793-C1719895D6B1}"/>
              </a:ext>
            </a:extLst>
          </p:cNvPr>
          <p:cNvSpPr txBox="1"/>
          <p:nvPr/>
        </p:nvSpPr>
        <p:spPr>
          <a:xfrm>
            <a:off x="8272586" y="3364369"/>
            <a:ext cx="3569826" cy="2031325"/>
          </a:xfrm>
          <a:prstGeom prst="rect">
            <a:avLst/>
          </a:prstGeom>
          <a:noFill/>
        </p:spPr>
        <p:txBody>
          <a:bodyPr wrap="square">
            <a:spAutoFit/>
          </a:bodyPr>
          <a:lstStyle/>
          <a:p>
            <a:pPr marL="285750" indent="-285750" algn="just">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Proiecte de AT:</a:t>
            </a:r>
          </a:p>
          <a:p>
            <a:pPr marL="742950" lvl="1" indent="-285750" algn="just">
              <a:buFont typeface="Arial" panose="020B0604020202020204" pitchFamily="34" charset="0"/>
              <a:buChar char="•"/>
            </a:pP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1 proiect  finalizat – </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sprijin financiar AM PRSE 2022-2023 </a:t>
            </a:r>
          </a:p>
          <a:p>
            <a:pPr marL="742950" lvl="1" indent="-285750" algn="just">
              <a:buFont typeface="Arial" panose="020B0604020202020204" pitchFamily="34" charset="0"/>
              <a:buChar char="•"/>
            </a:pP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1 proiect în implementare </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 continuarea sprijinului financiar pentru AM PRSE 2024-2025</a:t>
            </a:r>
          </a:p>
          <a:p>
            <a:pPr marL="285750" lvl="1" indent="-285750" algn="just">
              <a:buFont typeface="Arial" panose="020B0604020202020204" pitchFamily="34" charset="0"/>
              <a:buChar char="•"/>
            </a:pPr>
            <a:r>
              <a:rPr lang="ro-RO" sz="1400" dirty="0">
                <a:solidFill>
                  <a:srgbClr val="213F99"/>
                </a:solidFill>
                <a:latin typeface="Calibri" panose="020F0502020204030204" pitchFamily="34" charset="0"/>
                <a:cs typeface="Calibri" panose="020F0502020204030204" pitchFamily="34" charset="0"/>
              </a:rPr>
              <a:t>Intensificarea eforturilor de consolidare a capacității administrative, facilitând o implementare mai eficientă a PRSE</a:t>
            </a:r>
          </a:p>
        </p:txBody>
      </p:sp>
    </p:spTree>
    <p:extLst>
      <p:ext uri="{BB962C8B-B14F-4D97-AF65-F5344CB8AC3E}">
        <p14:creationId xmlns:p14="http://schemas.microsoft.com/office/powerpoint/2010/main" val="3555203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CFBCDB-1004-5081-4C95-447706B17622}"/>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97D3F91-6AE9-5B5A-FA0E-C05BB3BD2C69}"/>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8E9A29C2-8B54-47E4-9685-D1031E2EB7F1}"/>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E5F15B40-70EC-8DCA-4F59-5263AD39AB7A}"/>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759B6CA-E103-0223-30A5-6CE26C66EA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A10D2529-F373-1AF9-912E-EF993B1E6B9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5DFBBACB-BC9A-46CA-5AA2-B30F75A686FF}"/>
              </a:ext>
            </a:extLst>
          </p:cNvPr>
          <p:cNvSpPr txBox="1"/>
          <p:nvPr/>
        </p:nvSpPr>
        <p:spPr>
          <a:xfrm>
            <a:off x="779207" y="1336305"/>
            <a:ext cx="9839632" cy="369332"/>
          </a:xfrm>
          <a:prstGeom prst="rect">
            <a:avLst/>
          </a:prstGeom>
          <a:noFill/>
        </p:spPr>
        <p:txBody>
          <a:bodyPr wrap="square" rtlCol="0">
            <a:spAutoFit/>
          </a:bodyPr>
          <a:lstStyle/>
          <a:p>
            <a:pPr marL="0" marR="0" algn="just">
              <a:spcBef>
                <a:spcPts val="600"/>
              </a:spcBef>
              <a:spcAft>
                <a:spcPts val="600"/>
              </a:spcAft>
            </a:pPr>
            <a:r>
              <a:rPr lang="ro-RO" sz="1800" b="1" dirty="0">
                <a:solidFill>
                  <a:srgbClr val="213F99"/>
                </a:solidFill>
                <a:effectLst/>
                <a:latin typeface="Calibri" panose="020F0502020204030204" pitchFamily="34" charset="0"/>
                <a:ea typeface="Calibri" panose="020F0502020204030204" pitchFamily="34" charset="0"/>
                <a:cs typeface="Arial" panose="020B0604020202020204" pitchFamily="34" charset="0"/>
              </a:rPr>
              <a:t>Contexul Priorității 7 – </a:t>
            </a: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Asistență Tehnică</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Subtitle 2">
            <a:extLst>
              <a:ext uri="{FF2B5EF4-FFF2-40B4-BE49-F238E27FC236}">
                <a16:creationId xmlns:a16="http://schemas.microsoft.com/office/drawing/2014/main" id="{05ED38F0-DC70-88EE-5189-77457DB3D419}"/>
              </a:ext>
            </a:extLst>
          </p:cNvPr>
          <p:cNvSpPr>
            <a:spLocks noGrp="1"/>
          </p:cNvSpPr>
          <p:nvPr>
            <p:ph type="subTitle" idx="1"/>
          </p:nvPr>
        </p:nvSpPr>
        <p:spPr>
          <a:xfrm>
            <a:off x="779207" y="1885480"/>
            <a:ext cx="10547554" cy="3377364"/>
          </a:xfrm>
        </p:spPr>
        <p:txBody>
          <a:bodyPr>
            <a:noAutofit/>
          </a:bodyPr>
          <a:lstStyle/>
          <a:p>
            <a:pPr algn="just">
              <a:lnSpc>
                <a:spcPct val="100000"/>
              </a:lnSpc>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Prioritatea 7 are ca obiectiv principal sprijinirea autorităților implicate în managementul PR SE 2021-2027 și a beneficiarilor/partenerilor.</a:t>
            </a:r>
          </a:p>
          <a:p>
            <a:pPr algn="just">
              <a:lnSpc>
                <a:spcPct val="100000"/>
              </a:lnSpc>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Principalele tipuri de acțiuni:</a:t>
            </a:r>
          </a:p>
          <a:p>
            <a:pPr marL="285750" indent="-285750" algn="just">
              <a:lnSpc>
                <a:spcPct val="150000"/>
              </a:lnSpc>
              <a:spcBef>
                <a:spcPts val="0"/>
              </a:spcBef>
              <a:buFont typeface="Arial" panose="020B0604020202020204" pitchFamily="34" charset="0"/>
              <a:buChar char="•"/>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asigurarea funcționării sistemului de management și control al PR SE,</a:t>
            </a:r>
          </a:p>
          <a:p>
            <a:pPr marL="285750" indent="-285750" algn="just">
              <a:lnSpc>
                <a:spcPct val="150000"/>
              </a:lnSpc>
              <a:spcBef>
                <a:spcPts val="0"/>
              </a:spcBef>
              <a:buFont typeface="Arial" panose="020B0604020202020204" pitchFamily="34" charset="0"/>
              <a:buChar char="•"/>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consolidarea capacității administrative a AM PR SE și CM PR SE, ale beneficiarilor și ale partenerilor relevanți,</a:t>
            </a:r>
          </a:p>
          <a:p>
            <a:pPr marL="285750" indent="-285750" algn="just">
              <a:lnSpc>
                <a:spcPct val="150000"/>
              </a:lnSpc>
              <a:spcBef>
                <a:spcPts val="0"/>
              </a:spcBef>
              <a:buFont typeface="Arial" panose="020B0604020202020204" pitchFamily="34" charset="0"/>
              <a:buChar char="•"/>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asigurarea evaluării programului și elaborarea de studii, analize, strategii pentru o bună implementare a programului, precum și pentru pregătirea următoarei perioade de programare,</a:t>
            </a:r>
          </a:p>
          <a:p>
            <a:pPr marL="285750" indent="-285750" algn="just">
              <a:lnSpc>
                <a:spcPct val="150000"/>
              </a:lnSpc>
              <a:spcBef>
                <a:spcPts val="0"/>
              </a:spcBef>
              <a:buFont typeface="Arial" panose="020B0604020202020204" pitchFamily="34" charset="0"/>
              <a:buChar char="•"/>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realizarea activităților de informare și comunicare privind PR SE.</a:t>
            </a:r>
          </a:p>
          <a:p>
            <a:pPr algn="just">
              <a:lnSpc>
                <a:spcPct val="100000"/>
              </a:lnSpc>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Toate aceste domenii și acțiuni sunt finanțate la nivel regional prin PRSE 2021-2027.</a:t>
            </a:r>
          </a:p>
        </p:txBody>
      </p:sp>
    </p:spTree>
    <p:extLst>
      <p:ext uri="{BB962C8B-B14F-4D97-AF65-F5344CB8AC3E}">
        <p14:creationId xmlns:p14="http://schemas.microsoft.com/office/powerpoint/2010/main" val="2265931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E5189D-D0A4-F2AA-CB9B-BE4FF056D39F}"/>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6CB86A3E-74D7-29C2-754F-595388809AD0}"/>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BCBB9E3D-7ED0-A1DC-A26A-CA9D3C0E27EF}"/>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04921008-F76C-D8CD-AE96-37F64F5FD840}"/>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7394BEB0-CCB0-035A-2388-D8453391363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AE46E99-9280-1596-C27D-5FD61C6A1CBA}"/>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EE303632-B733-BD5F-0892-7180EC44FB63}"/>
              </a:ext>
            </a:extLst>
          </p:cNvPr>
          <p:cNvSpPr txBox="1"/>
          <p:nvPr/>
        </p:nvSpPr>
        <p:spPr>
          <a:xfrm>
            <a:off x="751282" y="1190947"/>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Principalele domenii de intervenție</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08C21CD7-CF68-0032-5CD8-E41D973C9899}"/>
              </a:ext>
            </a:extLst>
          </p:cNvPr>
          <p:cNvSpPr txBox="1">
            <a:spLocks/>
          </p:cNvSpPr>
          <p:nvPr/>
        </p:nvSpPr>
        <p:spPr>
          <a:xfrm>
            <a:off x="751279" y="2314354"/>
            <a:ext cx="10854567" cy="127942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4.1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Investiții destinate reabilitării și modernizării infrastructurii rutiere de importanță regională pentru asigurarea conectivității la rețeaua TEN-T și creșterea siguranței traficului</a:t>
            </a:r>
          </a:p>
          <a:p>
            <a:pPr marL="342900" marR="0" indent="-342900" algn="just">
              <a:spcBef>
                <a:spcPts val="300"/>
              </a:spcBef>
              <a:spcAft>
                <a:spcPts val="300"/>
              </a:spcAft>
              <a:buAutoNum type="alphaLcParen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Modernizarea si reabilitarea DJ (pentru îmbunătățirea parametrilor relevanți-creșterea vitezei, siguranței rutiere, portanței etc) care asigură conectivitatea, directă (DJ/trasee compuse din mai multe DJ legate direct) sau indirectă (DJ/trasee legate de rețea prin intermediul unui DN modernizat) cu rețeaua TEN-T,</a:t>
            </a:r>
          </a:p>
          <a:p>
            <a:pPr marL="342900" marR="0" indent="-342900" algn="just">
              <a:spcBef>
                <a:spcPts val="300"/>
              </a:spcBef>
              <a:spcAft>
                <a:spcPts val="300"/>
              </a:spcAft>
              <a:buAutoNum type="alphaLcParen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Instalarea de puncte de realimentare/reîncărcare pentru vehicule electrice pe traseele drumurilor județene reabilitate, în afara localităților care implementează PMUD.</a:t>
            </a:r>
            <a:endParaRPr lang="en-US"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endParaRPr>
          </a:p>
          <a:p>
            <a:pPr algn="l">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4.2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ITI Investiții destinate sistemului de transport public adaptat nevoilor, cerințelor actuale ale mediului și siguranței pasagerilor, coroborate cu infrastructura de acostare din arealul ITI DD</a:t>
            </a:r>
          </a:p>
          <a:p>
            <a:pPr marL="342900" marR="0" lvl="0" indent="-342900" algn="just">
              <a:spcBef>
                <a:spcPts val="300"/>
              </a:spcBef>
              <a:spcAft>
                <a:spcPts val="300"/>
              </a:spcAft>
              <a:buClr>
                <a:srgbClr val="2E74B5"/>
              </a:buClr>
              <a:buSzPts val="1000"/>
              <a:buFont typeface="Symbol" panose="05050102010706020507" pitchFamily="18" charset="2"/>
              <a:buChar cha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achiziționarea de nave performante energetic, destinate transportului public de pasageri, dotate cu sisteme de transport inteligente, care satisfac cerințele actuale ale mediului și siguranța pasagerilor;</a:t>
            </a:r>
            <a:endParaRPr lang="en-US"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a:spcBef>
                <a:spcPts val="300"/>
              </a:spcBef>
              <a:spcAft>
                <a:spcPts val="300"/>
              </a:spcAft>
              <a:buClr>
                <a:srgbClr val="2E74B5"/>
              </a:buClr>
              <a:buSzPts val="1000"/>
              <a:buFont typeface="Symbol" panose="05050102010706020507" pitchFamily="18" charset="2"/>
              <a:buChar cha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construirea/modernizarea/reabilitarea facilitaților de acostare a navelor de transport pasageri, sistemele de ancorare și îmbarcare/ debarcare a pasagerilor situate pe reţeaua TEN-T navală;</a:t>
            </a:r>
            <a:endParaRPr lang="en-US"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a:spcBef>
                <a:spcPts val="300"/>
              </a:spcBef>
              <a:spcAft>
                <a:spcPts val="300"/>
              </a:spcAft>
              <a:buClr>
                <a:srgbClr val="2E74B5"/>
              </a:buClr>
              <a:buSzPts val="1000"/>
              <a:buFont typeface="Symbol" panose="05050102010706020507" pitchFamily="18" charset="2"/>
              <a:buChar cha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instalarea de puncte de reîncărcare cu energie electrică la mal pentru pentru navele performante energetic.</a:t>
            </a:r>
            <a:endParaRPr lang="en-US"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endParaRPr>
          </a:p>
          <a:p>
            <a:pPr algn="l">
              <a:lnSpc>
                <a:spcPct val="114000"/>
              </a:lnSpc>
              <a:spcBef>
                <a:spcPts val="0"/>
              </a:spcBef>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l">
              <a:lnSpc>
                <a:spcPct val="114000"/>
              </a:lnSpc>
              <a:spcBef>
                <a:spcPts val="0"/>
              </a:spcBef>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l">
              <a:lnSpc>
                <a:spcPct val="114000"/>
              </a:lnSpc>
              <a:spcBef>
                <a:spcPts val="0"/>
              </a:spcBef>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5" name="TextBox 24">
            <a:extLst>
              <a:ext uri="{FF2B5EF4-FFF2-40B4-BE49-F238E27FC236}">
                <a16:creationId xmlns:a16="http://schemas.microsoft.com/office/drawing/2014/main" id="{89495ED6-1A0D-C98B-AD59-D4B603F5A2DD}"/>
              </a:ext>
            </a:extLst>
          </p:cNvPr>
          <p:cNvSpPr txBox="1"/>
          <p:nvPr/>
        </p:nvSpPr>
        <p:spPr>
          <a:xfrm>
            <a:off x="751279" y="1629540"/>
            <a:ext cx="10945002" cy="615553"/>
          </a:xfrm>
          <a:prstGeom prst="rect">
            <a:avLst/>
          </a:prstGeom>
          <a:noFill/>
        </p:spPr>
        <p:txBody>
          <a:bodyPr wrap="square" rtlCol="0">
            <a:spAutoFit/>
          </a:bodyPr>
          <a:lstStyle/>
          <a:p>
            <a:pPr marL="0" marR="0">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OS3.2. : </a:t>
            </a:r>
            <a:r>
              <a:rPr lang="ro-RO" sz="1600" b="1" dirty="0">
                <a:solidFill>
                  <a:srgbClr val="31B349"/>
                </a:solidFill>
                <a:latin typeface="Calibri" panose="020F0502020204030204" pitchFamily="34" charset="0"/>
                <a:ea typeface="Calibri" panose="020F0502020204030204" pitchFamily="34" charset="0"/>
                <a:cs typeface="Arial" panose="020B0604020202020204" pitchFamily="34" charset="0"/>
              </a:rPr>
              <a:t>Dezvoltarea și ameliorarea unei mobilități naționale, regionale și locale sustenabile, reziliente la schimbările climatice, inteligente și intermodale, inclusiv îmbunătățirea accesului la TEN-T și a mobilității transfrontaliere</a:t>
            </a:r>
            <a:endParaRPr lang="en-US" sz="1600" b="1" dirty="0">
              <a:solidFill>
                <a:srgbClr val="31B349"/>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55559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011DE1-C5EC-C22F-CCDA-03711D98640D}"/>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6F7CAEE-5291-30B1-C1A6-184284B54EEB}"/>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00C00ECE-AC8A-1077-B083-478462E84233}"/>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B9930972-F605-1646-7C06-D3E1CA0172CB}"/>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66354889-CFDA-6650-A6D4-83DB48008AC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E5DD8522-CD1E-2AE8-9A5E-828AF4CD2C59}"/>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3F5710B4-4BEA-D49C-93B4-4C912BA5C926}"/>
              </a:ext>
            </a:extLst>
          </p:cNvPr>
          <p:cNvSpPr txBox="1"/>
          <p:nvPr/>
        </p:nvSpPr>
        <p:spPr>
          <a:xfrm>
            <a:off x="779207" y="1072241"/>
            <a:ext cx="9839632" cy="369332"/>
          </a:xfrm>
          <a:prstGeom prst="rect">
            <a:avLst/>
          </a:prstGeom>
          <a:noFill/>
        </p:spPr>
        <p:txBody>
          <a:bodyPr wrap="square" rtlCol="0">
            <a:spAutoFit/>
          </a:bodyPr>
          <a:lstStyle/>
          <a:p>
            <a:pPr marL="0" marR="0" algn="just">
              <a:spcBef>
                <a:spcPts val="600"/>
              </a:spcBef>
              <a:spcAft>
                <a:spcPts val="600"/>
              </a:spcAft>
            </a:pPr>
            <a:r>
              <a:rPr lang="ro-RO" sz="1800" b="1" dirty="0">
                <a:solidFill>
                  <a:srgbClr val="213F99"/>
                </a:solidFill>
                <a:effectLst/>
                <a:latin typeface="Calibri" panose="020F0502020204030204" pitchFamily="34" charset="0"/>
                <a:ea typeface="Calibri" panose="020F0502020204030204" pitchFamily="34" charset="0"/>
                <a:cs typeface="Arial" panose="020B0604020202020204" pitchFamily="34" charset="0"/>
              </a:rPr>
              <a:t>Stadiul implementării Priorității 7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Subtitle 2">
            <a:extLst>
              <a:ext uri="{FF2B5EF4-FFF2-40B4-BE49-F238E27FC236}">
                <a16:creationId xmlns:a16="http://schemas.microsoft.com/office/drawing/2014/main" id="{D92EB66D-9862-92D8-A567-8E13ECDAD399}"/>
              </a:ext>
            </a:extLst>
          </p:cNvPr>
          <p:cNvSpPr>
            <a:spLocks noGrp="1"/>
          </p:cNvSpPr>
          <p:nvPr>
            <p:ph type="subTitle" idx="1"/>
          </p:nvPr>
        </p:nvSpPr>
        <p:spPr>
          <a:xfrm>
            <a:off x="779207" y="1464956"/>
            <a:ext cx="10547554" cy="3648107"/>
          </a:xfrm>
        </p:spPr>
        <p:txBody>
          <a:bodyPr>
            <a:noAutofit/>
          </a:bodyPr>
          <a:lstStyle/>
          <a:p>
            <a:pPr marL="0" marR="0" algn="just">
              <a:spcBef>
                <a:spcPts val="600"/>
              </a:spcBef>
              <a:spcAft>
                <a:spcPts val="200"/>
              </a:spcAft>
              <a:buNone/>
            </a:pPr>
            <a:r>
              <a:rPr lang="ro-RO" sz="1600" b="1"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Buget total AT</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62.760.456 EUR, </a:t>
            </a:r>
          </a:p>
          <a:p>
            <a:pPr marL="0" marR="0" algn="just">
              <a:spcBef>
                <a:spcPts val="600"/>
              </a:spcBef>
              <a:spcAft>
                <a:spcPts val="200"/>
              </a:spcAft>
              <a:buNone/>
            </a:pP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(53.346.387 EUR FEDR + 9.414.069 EUR BS)</a:t>
            </a:r>
            <a:endPar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endParaRPr>
          </a:p>
          <a:p>
            <a:pPr algn="just">
              <a:lnSpc>
                <a:spcPct val="100000"/>
              </a:lnSpc>
            </a:pPr>
            <a:r>
              <a:rPr lang="ro-RO" sz="1600" b="1"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Apeluri: </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2 apeluri de finanțare necompetitive</a:t>
            </a:r>
          </a:p>
          <a:p>
            <a:pPr algn="just">
              <a:lnSpc>
                <a:spcPct val="100000"/>
              </a:lnSpc>
            </a:pPr>
            <a:r>
              <a:rPr lang="ro-RO" sz="1600" b="1"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Proiecte: </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2 proiecte de AT (unul finalizat și unul în derulare)</a:t>
            </a:r>
          </a:p>
          <a:p>
            <a:pPr algn="just">
              <a:lnSpc>
                <a:spcPct val="100000"/>
              </a:lnSpc>
            </a:pPr>
            <a:endParaRPr lang="ro-RO" sz="18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endParaRPr>
          </a:p>
          <a:p>
            <a:pPr algn="just">
              <a:lnSpc>
                <a:spcPct val="100000"/>
              </a:lnSpc>
            </a:pPr>
            <a:endParaRPr lang="en-US" sz="18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endParaRPr>
          </a:p>
          <a:p>
            <a:pPr algn="just">
              <a:lnSpc>
                <a:spcPct val="100000"/>
              </a:lnSpc>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11" name="Picture 10">
            <a:extLst>
              <a:ext uri="{FF2B5EF4-FFF2-40B4-BE49-F238E27FC236}">
                <a16:creationId xmlns:a16="http://schemas.microsoft.com/office/drawing/2014/main" id="{F6BB5882-4C27-BCEA-0009-B49D3BD579F2}"/>
              </a:ext>
            </a:extLst>
          </p:cNvPr>
          <p:cNvPicPr>
            <a:picLocks noChangeAspect="1"/>
          </p:cNvPicPr>
          <p:nvPr/>
        </p:nvPicPr>
        <p:blipFill>
          <a:blip r:embed="rId8"/>
          <a:stretch>
            <a:fillRect/>
          </a:stretch>
        </p:blipFill>
        <p:spPr>
          <a:xfrm>
            <a:off x="6052984" y="1461500"/>
            <a:ext cx="8357173" cy="1677718"/>
          </a:xfrm>
          <a:prstGeom prst="rect">
            <a:avLst/>
          </a:prstGeom>
        </p:spPr>
      </p:pic>
      <p:sp>
        <p:nvSpPr>
          <p:cNvPr id="13" name="TextBox 12">
            <a:extLst>
              <a:ext uri="{FF2B5EF4-FFF2-40B4-BE49-F238E27FC236}">
                <a16:creationId xmlns:a16="http://schemas.microsoft.com/office/drawing/2014/main" id="{CB8F824A-C70D-D7AF-7F0E-A5541A0003BE}"/>
              </a:ext>
            </a:extLst>
          </p:cNvPr>
          <p:cNvSpPr txBox="1"/>
          <p:nvPr/>
        </p:nvSpPr>
        <p:spPr>
          <a:xfrm>
            <a:off x="633071" y="2997887"/>
            <a:ext cx="10925856" cy="2539157"/>
          </a:xfrm>
          <a:prstGeom prst="rect">
            <a:avLst/>
          </a:prstGeom>
          <a:noFill/>
        </p:spPr>
        <p:txBody>
          <a:bodyPr wrap="square">
            <a:spAutoFit/>
          </a:bodyPr>
          <a:lstStyle/>
          <a:p>
            <a:pPr marR="0" lvl="0" algn="just" fontAlgn="base">
              <a:spcBef>
                <a:spcPts val="600"/>
              </a:spcBef>
              <a:spcAft>
                <a:spcPts val="600"/>
              </a:spcAft>
              <a:buClr>
                <a:srgbClr val="4472C4"/>
              </a:buClr>
            </a:pPr>
            <a:r>
              <a:rPr lang="en-US" sz="1600" u="none" strike="noStrike" kern="0" spc="0" dirty="0">
                <a:solidFill>
                  <a:srgbClr val="31B349"/>
                </a:solidFill>
                <a:effectLst/>
                <a:latin typeface="Calibri" panose="020F0502020204030204" pitchFamily="34" charset="0"/>
                <a:ea typeface="Times New Roman" panose="02020603050405020304" pitchFamily="18" charset="0"/>
                <a:cs typeface="Calibri" panose="020F0502020204030204" pitchFamily="34" charset="0"/>
              </a:rPr>
              <a:t> </a:t>
            </a:r>
            <a:r>
              <a:rPr lang="ro-RO" sz="1600" b="1" u="none" strike="noStrike" kern="0" spc="0" dirty="0">
                <a:solidFill>
                  <a:srgbClr val="31B349"/>
                </a:solidFill>
                <a:effectLst/>
                <a:latin typeface="Calibri" panose="020F0502020204030204" pitchFamily="34" charset="0"/>
                <a:ea typeface="Times New Roman" panose="02020603050405020304" pitchFamily="18" charset="0"/>
                <a:cs typeface="Calibri" panose="020F0502020204030204" pitchFamily="34" charset="0"/>
              </a:rPr>
              <a:t>„Sprijin pentru ADR SE în perioada 2022-2023 în vederea implementării PR SE 2021-2027” (cod SMIS 161784)</a:t>
            </a:r>
            <a:endParaRPr lang="en-US" sz="1600" b="1" u="none" strike="noStrike" kern="0" spc="0" dirty="0">
              <a:solidFill>
                <a:srgbClr val="31B349"/>
              </a:solidFill>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a:buClr>
                <a:srgbClr val="4472C4"/>
              </a:buClr>
              <a:buFont typeface="Calibri" panose="020F0502020204030204" pitchFamily="34" charset="0"/>
              <a:buChar char="-"/>
            </a:pP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Obiective: asigurarea funcționării sistemului de management și control al PRSE, consolidarea capacității administrative, realizarea de studii, analize strategice, promovarea PRSE, susținerea costurilor de personal, instruirea beneficiarilor, dezvoltarea de documente strategice (</a:t>
            </a:r>
            <a:r>
              <a:rPr lang="ro-RO" sz="1600" b="1"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Planul de Evaluare PRSE</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ro-RO" sz="1600" b="1"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ROADMAP-ul</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ro-RO" sz="1600" b="1"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pentru dezvoltarea capacității administrative</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a:t>
            </a:r>
            <a:endParaRPr lang="ro-RO" sz="1600" dirty="0">
              <a:solidFill>
                <a:srgbClr val="4472C4"/>
              </a:solidFill>
              <a:latin typeface="Calibri" panose="020F0502020204030204" pitchFamily="34" charset="0"/>
              <a:ea typeface="Times New Roman" panose="02020603050405020304" pitchFamily="18" charset="0"/>
              <a:cs typeface="Calibri" panose="020F0502020204030204" pitchFamily="34" charset="0"/>
            </a:endParaRPr>
          </a:p>
          <a:p>
            <a:pPr marR="0" lvl="0" algn="just">
              <a:spcBef>
                <a:spcPts val="600"/>
              </a:spcBef>
              <a:spcAft>
                <a:spcPts val="600"/>
              </a:spcAft>
              <a:buClr>
                <a:srgbClr val="4472C4"/>
              </a:buClr>
            </a:pPr>
            <a:r>
              <a:rPr lang="ro-RO" sz="1600" b="1" u="none" strike="noStrike" kern="0" spc="0" dirty="0">
                <a:solidFill>
                  <a:srgbClr val="31B349"/>
                </a:solidFill>
                <a:effectLst/>
                <a:latin typeface="Calibri" panose="020F0502020204030204" pitchFamily="34" charset="0"/>
                <a:ea typeface="Times New Roman" panose="02020603050405020304" pitchFamily="18" charset="0"/>
                <a:cs typeface="Calibri" panose="020F0502020204030204" pitchFamily="34" charset="0"/>
              </a:rPr>
              <a:t>„Sprijin pentru ADR SE în perioada 2024-2025 în vederea implementării PR SE 2021-2027” (cod SMIS 338556) </a:t>
            </a:r>
            <a:endParaRPr lang="en-US" sz="1600" b="1" u="none" strike="noStrike" kern="0" spc="0" dirty="0">
              <a:solidFill>
                <a:srgbClr val="31B349"/>
              </a:solidFill>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a:buClr>
                <a:srgbClr val="4472C4"/>
              </a:buClr>
              <a:buFont typeface="Calibri" panose="020F0502020204030204" pitchFamily="34" charset="0"/>
              <a:buChar char="-"/>
            </a:pP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Obiective: continuarea sprijinului financiar pentru ADR SE în perioada 2024-2025, asigurând resursele necesare pentru monitorizarea, evaluarea și implementarea PR SE 2021-2027. </a:t>
            </a:r>
            <a:endPar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a:buClr>
                <a:srgbClr val="4472C4"/>
              </a:buClr>
              <a:buFont typeface="Calibri" panose="020F0502020204030204" pitchFamily="34" charset="0"/>
              <a:buChar char="-"/>
            </a:pP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Creșterea de peste 3 ori decât alocarea la nivelul primului apel reflectă o intensificare a eforturilor de consolidare a capacității administrative, facilitând o implementare mai eficientă a programului și o mai bună gestionare a fondurilor europene. </a:t>
            </a:r>
            <a:endPar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19836068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161C3-7537-54E6-3A7A-E9FB52E1C26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33A34CAC-71EC-AC0F-642A-86ECC7657287}"/>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4F8C675D-AB06-96DB-345E-330C287EFCC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FC8972FC-65F2-1872-AB8D-A5528960E7C4}"/>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6BD7DEE9-186F-CB52-C97E-C55B7AC03B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FA50B8A-65C4-A216-A1FE-A314A597718D}"/>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726E1A9A-EC7B-254D-EC94-A4F91878D9CE}"/>
              </a:ext>
            </a:extLst>
          </p:cNvPr>
          <p:cNvSpPr txBox="1"/>
          <p:nvPr/>
        </p:nvSpPr>
        <p:spPr>
          <a:xfrm>
            <a:off x="751282" y="103129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4CBAC05C-0DD2-D196-7E60-2E3EAC8E71B0}"/>
              </a:ext>
            </a:extLst>
          </p:cNvPr>
          <p:cNvSpPr txBox="1">
            <a:spLocks/>
          </p:cNvSpPr>
          <p:nvPr/>
        </p:nvSpPr>
        <p:spPr>
          <a:xfrm>
            <a:off x="751282" y="1342372"/>
            <a:ext cx="10359170" cy="67847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spcBef>
                <a:spcPts val="0"/>
              </a:spcBef>
            </a:pPr>
            <a:r>
              <a:rPr lang="ro-RO" sz="1400" b="1" dirty="0">
                <a:solidFill>
                  <a:srgbClr val="F36F23"/>
                </a:solidFill>
                <a:latin typeface="Calibri" panose="020F0502020204030204" pitchFamily="34" charset="0"/>
                <a:ea typeface="Calibri" panose="020F0502020204030204" pitchFamily="34" charset="0"/>
                <a:cs typeface="Calibri" panose="020F0502020204030204" pitchFamily="34" charset="0"/>
              </a:rPr>
              <a:t>Î.E. 1) </a:t>
            </a:r>
            <a:r>
              <a:rPr lang="ro-RO" sz="1400" b="1" dirty="0">
                <a:solidFill>
                  <a:srgbClr val="213F99"/>
                </a:solidFill>
                <a:latin typeface="Calibri" panose="020F0502020204030204" pitchFamily="34" charset="0"/>
              </a:rPr>
              <a:t>Ce intervenții /tipuri de servicii sunt planificate în cadrul P7 și în ce măsură acestea răspund nevoilor beneficiarilor lor (AM, beneficiari proiecte – în special orașe mici și mijlocii, alți actori precum membrii CM)? (relevanță)</a:t>
            </a:r>
          </a:p>
        </p:txBody>
      </p:sp>
      <p:sp>
        <p:nvSpPr>
          <p:cNvPr id="10" name="TextBox 9">
            <a:extLst>
              <a:ext uri="{FF2B5EF4-FFF2-40B4-BE49-F238E27FC236}">
                <a16:creationId xmlns:a16="http://schemas.microsoft.com/office/drawing/2014/main" id="{5E98D6B6-AB99-4FBF-93C1-07540179D04A}"/>
              </a:ext>
            </a:extLst>
          </p:cNvPr>
          <p:cNvSpPr txBox="1"/>
          <p:nvPr/>
        </p:nvSpPr>
        <p:spPr>
          <a:xfrm>
            <a:off x="670895" y="1872594"/>
            <a:ext cx="10844516" cy="4272965"/>
          </a:xfrm>
          <a:prstGeom prst="rect">
            <a:avLst/>
          </a:prstGeom>
          <a:noFill/>
        </p:spPr>
        <p:txBody>
          <a:bodyPr wrap="square">
            <a:spAutoFit/>
          </a:bodyPr>
          <a:lstStyle/>
          <a:p>
            <a:pPr algn="just">
              <a:spcAft>
                <a:spcPts val="200"/>
              </a:spcAft>
            </a:pPr>
            <a:r>
              <a:rPr lang="ro-RO" sz="1500" b="1" dirty="0">
                <a:solidFill>
                  <a:srgbClr val="213F99"/>
                </a:solidFill>
                <a:latin typeface="Calibri" panose="020F0502020204030204" pitchFamily="34" charset="0"/>
                <a:cs typeface="Calibri" panose="020F0502020204030204" pitchFamily="34" charset="0"/>
              </a:rPr>
              <a:t>Intervențiile P7: </a:t>
            </a:r>
          </a:p>
          <a:p>
            <a:pPr marL="285750" indent="-285750" algn="just">
              <a:spcAft>
                <a:spcPts val="200"/>
              </a:spcAft>
              <a:buFont typeface="Arial" panose="020B0604020202020204" pitchFamily="34" charset="0"/>
              <a:buChar char="•"/>
            </a:pPr>
            <a:r>
              <a:rPr lang="ro-RO" sz="1500" dirty="0">
                <a:solidFill>
                  <a:srgbClr val="213F99"/>
                </a:solidFill>
                <a:latin typeface="Calibri" panose="020F0502020204030204" pitchFamily="34" charset="0"/>
                <a:cs typeface="Calibri" panose="020F0502020204030204" pitchFamily="34" charset="0"/>
              </a:rPr>
              <a:t>Intervențiile au fost corelate cu nevoile beneficiarilor, abordând provocările identificabile în implementarea PR SE 2021-2027.</a:t>
            </a:r>
          </a:p>
          <a:p>
            <a:pPr marL="285750" indent="-285750" algn="just">
              <a:spcAft>
                <a:spcPts val="200"/>
              </a:spcAft>
              <a:buFont typeface="Arial" panose="020B0604020202020204" pitchFamily="34" charset="0"/>
              <a:buChar char="•"/>
            </a:pPr>
            <a:r>
              <a:rPr lang="ro-RO" sz="1500" dirty="0">
                <a:solidFill>
                  <a:srgbClr val="213F99"/>
                </a:solidFill>
                <a:latin typeface="Calibri" panose="020F0502020204030204" pitchFamily="34" charset="0"/>
                <a:cs typeface="Calibri" panose="020F0502020204030204" pitchFamily="34" charset="0"/>
              </a:rPr>
              <a:t>Pentru AM PR SE, măsurile de optimizare a sistemului de management și control, digitalizarea proceselor și formarea personalului contribuie la consolidarea capacității administrative și la îmbunătățirea implementării programului.</a:t>
            </a:r>
          </a:p>
          <a:p>
            <a:pPr algn="just">
              <a:spcAft>
                <a:spcPts val="200"/>
              </a:spcAft>
            </a:pPr>
            <a:r>
              <a:rPr lang="ro-RO" sz="1500" b="1" dirty="0">
                <a:solidFill>
                  <a:srgbClr val="213F99"/>
                </a:solidFill>
                <a:latin typeface="Calibri" panose="020F0502020204030204" pitchFamily="34" charset="0"/>
                <a:cs typeface="Calibri" panose="020F0502020204030204" pitchFamily="34" charset="0"/>
              </a:rPr>
              <a:t>Sprijin pentru beneficiarii proiectelor:</a:t>
            </a:r>
          </a:p>
          <a:p>
            <a:pPr marL="285750" indent="-285750" algn="just">
              <a:spcAft>
                <a:spcPts val="200"/>
              </a:spcAft>
              <a:buFont typeface="Arial" panose="020B0604020202020204" pitchFamily="34" charset="0"/>
              <a:buChar char="•"/>
            </a:pPr>
            <a:r>
              <a:rPr lang="ro-RO" sz="1500" dirty="0">
                <a:solidFill>
                  <a:srgbClr val="213F99"/>
                </a:solidFill>
                <a:latin typeface="Calibri" panose="020F0502020204030204" pitchFamily="34" charset="0"/>
                <a:cs typeface="Calibri" panose="020F0502020204030204" pitchFamily="34" charset="0"/>
              </a:rPr>
              <a:t>Intervențiile de instruire, asistență tehnică și Help-desk sunt esențiale pentru creșterea capacității de accesare și implementare a fondurilor europene, mai ales în condițiile resurselor administrative limitate.</a:t>
            </a:r>
          </a:p>
          <a:p>
            <a:pPr algn="just">
              <a:spcAft>
                <a:spcPts val="200"/>
              </a:spcAft>
            </a:pPr>
            <a:r>
              <a:rPr lang="ro-RO" sz="1500" b="1" dirty="0">
                <a:solidFill>
                  <a:srgbClr val="213F99"/>
                </a:solidFill>
                <a:latin typeface="Calibri" panose="020F0502020204030204" pitchFamily="34" charset="0"/>
                <a:cs typeface="Calibri" panose="020F0502020204030204" pitchFamily="34" charset="0"/>
              </a:rPr>
              <a:t>Acțiuni de informare și comunicare:</a:t>
            </a:r>
          </a:p>
          <a:p>
            <a:pPr marL="285750" indent="-285750" algn="just">
              <a:spcAft>
                <a:spcPts val="200"/>
              </a:spcAft>
              <a:buFont typeface="Arial" panose="020B0604020202020204" pitchFamily="34" charset="0"/>
              <a:buChar char="•"/>
            </a:pPr>
            <a:r>
              <a:rPr lang="ro-RO" sz="1500" dirty="0">
                <a:solidFill>
                  <a:srgbClr val="213F99"/>
                </a:solidFill>
                <a:latin typeface="Calibri" panose="020F0502020204030204" pitchFamily="34" charset="0"/>
                <a:cs typeface="Calibri" panose="020F0502020204030204" pitchFamily="34" charset="0"/>
              </a:rPr>
              <a:t>Contribuție la creșterea vizibilității programului și la îmbunătățirea transparenței procesului de implementare, targetând atât publicul larg, cât și potențialii beneficiari.</a:t>
            </a:r>
          </a:p>
          <a:p>
            <a:pPr algn="just">
              <a:spcAft>
                <a:spcPts val="200"/>
              </a:spcAft>
            </a:pPr>
            <a:r>
              <a:rPr lang="ro-RO" sz="1500" b="1" dirty="0">
                <a:solidFill>
                  <a:srgbClr val="213F99"/>
                </a:solidFill>
                <a:latin typeface="Calibri" panose="020F0502020204030204" pitchFamily="34" charset="0"/>
                <a:cs typeface="Calibri" panose="020F0502020204030204" pitchFamily="34" charset="0"/>
              </a:rPr>
              <a:t>Sprijin pentru Comitetul de Monitorizare și entitățile regionale:</a:t>
            </a:r>
          </a:p>
          <a:p>
            <a:pPr marL="285750" indent="-285750" algn="just">
              <a:spcAft>
                <a:spcPts val="200"/>
              </a:spcAft>
              <a:buFont typeface="Arial" panose="020B0604020202020204" pitchFamily="34" charset="0"/>
              <a:buChar char="•"/>
            </a:pPr>
            <a:r>
              <a:rPr lang="ro-RO" sz="1500" dirty="0">
                <a:solidFill>
                  <a:srgbClr val="213F99"/>
                </a:solidFill>
                <a:latin typeface="Calibri" panose="020F0502020204030204" pitchFamily="34" charset="0"/>
                <a:cs typeface="Calibri" panose="020F0502020204030204" pitchFamily="34" charset="0"/>
              </a:rPr>
              <a:t>Măsurile de transparență și promovare, împreună cu schimbul de bune practici, au îmbunătățit dialogul inter-instituțional și au sprijinit deciziile strategice, contribuind la o mai bună alocare a resurselor și coordonare între instituțiile implicate în dezvoltarea regională.</a:t>
            </a:r>
          </a:p>
          <a:p>
            <a:pPr algn="just">
              <a:spcAft>
                <a:spcPts val="200"/>
              </a:spcAft>
            </a:pPr>
            <a:r>
              <a:rPr lang="ro-RO" sz="1500" b="1" dirty="0">
                <a:solidFill>
                  <a:srgbClr val="213F99"/>
                </a:solidFill>
                <a:latin typeface="Calibri" panose="020F0502020204030204" pitchFamily="34" charset="0"/>
                <a:cs typeface="Calibri" panose="020F0502020204030204" pitchFamily="34" charset="0"/>
              </a:rPr>
              <a:t>Relevanța și impactul intervențiilor:</a:t>
            </a:r>
          </a:p>
          <a:p>
            <a:pPr marL="285750" indent="-285750" algn="just">
              <a:spcAft>
                <a:spcPts val="200"/>
              </a:spcAft>
              <a:buFont typeface="Arial" panose="020B0604020202020204" pitchFamily="34" charset="0"/>
              <a:buChar char="•"/>
            </a:pPr>
            <a:r>
              <a:rPr lang="ro-RO" sz="1500" dirty="0">
                <a:solidFill>
                  <a:srgbClr val="213F99"/>
                </a:solidFill>
                <a:latin typeface="Calibri" panose="020F0502020204030204" pitchFamily="34" charset="0"/>
                <a:cs typeface="Calibri" panose="020F0502020204030204" pitchFamily="34" charset="0"/>
              </a:rPr>
              <a:t>Intervențiile P7 sunt bine fundamentate și aliniate cu nevoile beneficiarilor, având un impact real asupra eficienței operaționale a AM PR SE și a sprijinirii beneficiarilor, mai ales în etapa incipientă a programului. </a:t>
            </a:r>
            <a:endParaRPr lang="ro-RO" sz="15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endParaRPr>
          </a:p>
        </p:txBody>
      </p:sp>
    </p:spTree>
    <p:extLst>
      <p:ext uri="{BB962C8B-B14F-4D97-AF65-F5344CB8AC3E}">
        <p14:creationId xmlns:p14="http://schemas.microsoft.com/office/powerpoint/2010/main" val="2860380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9A4A77-92C9-AF42-40F1-879FBDF08AD7}"/>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D755CF6D-06D7-5A96-1172-EAECCBA31D36}"/>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9B53A071-5B25-21E4-A162-87C78B4AA411}"/>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34732DC2-F3F0-CE93-424B-46B1693F2CB3}"/>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8A5F3985-4DC6-907A-B08A-26EB3CBC96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B35A1384-E0DF-28E4-4E74-11D522361E29}"/>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10E909AB-0130-AF0C-DA84-6C62CB01AABE}"/>
              </a:ext>
            </a:extLst>
          </p:cNvPr>
          <p:cNvSpPr txBox="1"/>
          <p:nvPr/>
        </p:nvSpPr>
        <p:spPr>
          <a:xfrm>
            <a:off x="751282" y="103129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BAA1F7C6-3667-8822-AFD7-E3988E8CC27A}"/>
              </a:ext>
            </a:extLst>
          </p:cNvPr>
          <p:cNvSpPr txBox="1">
            <a:spLocks/>
          </p:cNvSpPr>
          <p:nvPr/>
        </p:nvSpPr>
        <p:spPr>
          <a:xfrm>
            <a:off x="751282" y="1342372"/>
            <a:ext cx="10359170" cy="67847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spcBef>
                <a:spcPts val="0"/>
              </a:spcBef>
            </a:pPr>
            <a:r>
              <a:rPr lang="ro-RO" sz="1400" b="1" dirty="0">
                <a:solidFill>
                  <a:srgbClr val="F36F23"/>
                </a:solidFill>
                <a:latin typeface="Calibri" panose="020F0502020204030204" pitchFamily="34" charset="0"/>
                <a:ea typeface="Calibri" panose="020F0502020204030204" pitchFamily="34" charset="0"/>
                <a:cs typeface="Calibri" panose="020F0502020204030204" pitchFamily="34" charset="0"/>
              </a:rPr>
              <a:t>Î.E. 2) </a:t>
            </a:r>
            <a:r>
              <a:rPr lang="ro-RO" sz="1400" b="1" dirty="0">
                <a:solidFill>
                  <a:srgbClr val="213F99"/>
                </a:solidFill>
                <a:latin typeface="Calibri" panose="020F0502020204030204" pitchFamily="34" charset="0"/>
              </a:rPr>
              <a:t>Ce intervenții/tipuri de servicii sunt implementate în cadrul P7 și în ce măsură acestea au adresat sau adresează nevoile beneficiarilor lor (AM, beneficiari proiecte – în special orașe mici și mijlocii, alți actori precum membrii CM) în vederea implementării adecvate a programului? În ce măsură intervențiile întăresc capacitatea actorilor implicați în vederea atingerii obiectivelor AT în fiecare fază a ciclului de program?</a:t>
            </a:r>
          </a:p>
        </p:txBody>
      </p:sp>
      <p:sp>
        <p:nvSpPr>
          <p:cNvPr id="2" name="Rectangle 1">
            <a:extLst>
              <a:ext uri="{FF2B5EF4-FFF2-40B4-BE49-F238E27FC236}">
                <a16:creationId xmlns:a16="http://schemas.microsoft.com/office/drawing/2014/main" id="{FB9AC916-137B-6778-3F76-3F38A685E372}"/>
              </a:ext>
            </a:extLst>
          </p:cNvPr>
          <p:cNvSpPr>
            <a:spLocks noChangeArrowheads="1"/>
          </p:cNvSpPr>
          <p:nvPr/>
        </p:nvSpPr>
        <p:spPr bwMode="auto">
          <a:xfrm>
            <a:off x="751282" y="2376518"/>
            <a:ext cx="10436772" cy="3221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indent="0" algn="just" fontAlgn="base">
              <a:lnSpc>
                <a:spcPct val="100000"/>
              </a:lnSpc>
              <a:spcBef>
                <a:spcPct val="0"/>
              </a:spcBef>
              <a:spcAft>
                <a:spcPts val="200"/>
              </a:spcAft>
              <a:buClrTx/>
              <a:buSzTx/>
              <a:tabLst/>
            </a:pPr>
            <a:r>
              <a:rPr lang="en-US" altLang="en-US" sz="1500" b="1" dirty="0" err="1">
                <a:solidFill>
                  <a:srgbClr val="213F99"/>
                </a:solidFill>
                <a:latin typeface="Calibri" panose="020F0502020204030204" pitchFamily="34" charset="0"/>
                <a:cs typeface="Calibri" panose="020F0502020204030204" pitchFamily="34" charset="0"/>
              </a:rPr>
              <a:t>Relevanța</a:t>
            </a:r>
            <a:r>
              <a:rPr lang="en-US" altLang="en-US" sz="1500" b="1" dirty="0">
                <a:solidFill>
                  <a:srgbClr val="213F99"/>
                </a:solidFill>
                <a:latin typeface="Calibri" panose="020F0502020204030204" pitchFamily="34" charset="0"/>
                <a:cs typeface="Calibri" panose="020F0502020204030204" pitchFamily="34" charset="0"/>
              </a:rPr>
              <a:t> </a:t>
            </a:r>
            <a:r>
              <a:rPr lang="en-US" altLang="en-US" sz="1500" b="1" dirty="0" err="1">
                <a:solidFill>
                  <a:srgbClr val="213F99"/>
                </a:solidFill>
                <a:latin typeface="Calibri" panose="020F0502020204030204" pitchFamily="34" charset="0"/>
                <a:cs typeface="Calibri" panose="020F0502020204030204" pitchFamily="34" charset="0"/>
              </a:rPr>
              <a:t>intervențiilor</a:t>
            </a:r>
            <a:r>
              <a:rPr lang="en-US" altLang="en-US" sz="1500" b="1" dirty="0">
                <a:solidFill>
                  <a:srgbClr val="213F99"/>
                </a:solidFill>
                <a:latin typeface="Calibri" panose="020F0502020204030204" pitchFamily="34" charset="0"/>
                <a:cs typeface="Calibri" panose="020F0502020204030204" pitchFamily="34" charset="0"/>
              </a:rPr>
              <a:t>:</a:t>
            </a:r>
          </a:p>
          <a:p>
            <a:pPr marL="285750" marR="0" lvl="0" indent="-285750" algn="just" fontAlgn="base">
              <a:lnSpc>
                <a:spcPct val="100000"/>
              </a:lnSpc>
              <a:spcBef>
                <a:spcPct val="0"/>
              </a:spcBef>
              <a:spcAft>
                <a:spcPts val="200"/>
              </a:spcAft>
              <a:buClrTx/>
              <a:buSzTx/>
              <a:buFont typeface="Arial" panose="020B0604020202020204" pitchFamily="34" charset="0"/>
              <a:buChar char="•"/>
              <a:tabLst/>
            </a:pPr>
            <a:r>
              <a:rPr lang="en-US" altLang="en-US" sz="1500" dirty="0" err="1">
                <a:solidFill>
                  <a:srgbClr val="213F99"/>
                </a:solidFill>
                <a:latin typeface="Calibri" panose="020F0502020204030204" pitchFamily="34" charset="0"/>
                <a:cs typeface="Calibri" panose="020F0502020204030204" pitchFamily="34" charset="0"/>
              </a:rPr>
              <a:t>Intervențiile</a:t>
            </a:r>
            <a:r>
              <a:rPr lang="en-US" altLang="en-US" sz="1500" dirty="0">
                <a:solidFill>
                  <a:srgbClr val="213F99"/>
                </a:solidFill>
                <a:latin typeface="Calibri" panose="020F0502020204030204" pitchFamily="34" charset="0"/>
                <a:cs typeface="Calibri" panose="020F0502020204030204" pitchFamily="34" charset="0"/>
              </a:rPr>
              <a:t> din </a:t>
            </a:r>
            <a:r>
              <a:rPr lang="en-US" altLang="en-US" sz="1500" dirty="0" err="1">
                <a:solidFill>
                  <a:srgbClr val="213F99"/>
                </a:solidFill>
                <a:latin typeface="Calibri" panose="020F0502020204030204" pitchFamily="34" charset="0"/>
                <a:cs typeface="Calibri" panose="020F0502020204030204" pitchFamily="34" charset="0"/>
              </a:rPr>
              <a:t>cadrul</a:t>
            </a:r>
            <a:r>
              <a:rPr lang="en-US" altLang="en-US" sz="1500" dirty="0">
                <a:solidFill>
                  <a:srgbClr val="213F99"/>
                </a:solidFill>
                <a:latin typeface="Calibri" panose="020F0502020204030204" pitchFamily="34" charset="0"/>
                <a:cs typeface="Calibri" panose="020F0502020204030204" pitchFamily="34" charset="0"/>
              </a:rPr>
              <a:t> P7 au </a:t>
            </a:r>
            <a:r>
              <a:rPr lang="en-US" altLang="en-US" sz="1500" dirty="0" err="1">
                <a:solidFill>
                  <a:srgbClr val="213F99"/>
                </a:solidFill>
                <a:latin typeface="Calibri" panose="020F0502020204030204" pitchFamily="34" charset="0"/>
                <a:cs typeface="Calibri" panose="020F0502020204030204" pitchFamily="34" charset="0"/>
              </a:rPr>
              <a:t>fost</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relevante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și</a:t>
            </a:r>
            <a:r>
              <a:rPr lang="en-US" altLang="en-US" sz="1500" dirty="0">
                <a:solidFill>
                  <a:srgbClr val="213F99"/>
                </a:solidFill>
                <a:latin typeface="Calibri" panose="020F0502020204030204" pitchFamily="34" charset="0"/>
                <a:cs typeface="Calibri" panose="020F0502020204030204" pitchFamily="34" charset="0"/>
              </a:rPr>
              <a:t> corelate cu </a:t>
            </a:r>
            <a:r>
              <a:rPr lang="en-US" altLang="en-US" sz="1500" dirty="0" err="1">
                <a:solidFill>
                  <a:srgbClr val="213F99"/>
                </a:solidFill>
                <a:latin typeface="Calibri" panose="020F0502020204030204" pitchFamily="34" charset="0"/>
                <a:cs typeface="Calibri" panose="020F0502020204030204" pitchFamily="34" charset="0"/>
              </a:rPr>
              <a:t>nevoile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beneficiarilor</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abordând</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provocări</a:t>
            </a:r>
            <a:r>
              <a:rPr lang="en-US" altLang="en-US" sz="1500" dirty="0">
                <a:solidFill>
                  <a:srgbClr val="213F99"/>
                </a:solidFill>
                <a:latin typeface="Calibri" panose="020F0502020204030204" pitchFamily="34" charset="0"/>
                <a:cs typeface="Calibri" panose="020F0502020204030204" pitchFamily="34" charset="0"/>
              </a:rPr>
              <a:t> precum </a:t>
            </a:r>
            <a:r>
              <a:rPr lang="en-US" altLang="en-US" sz="1500" dirty="0" err="1">
                <a:solidFill>
                  <a:srgbClr val="213F99"/>
                </a:solidFill>
                <a:latin typeface="Calibri" panose="020F0502020204030204" pitchFamily="34" charset="0"/>
                <a:cs typeface="Calibri" panose="020F0502020204030204" pitchFamily="34" charset="0"/>
              </a:rPr>
              <a:t>lipsa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capacității</a:t>
            </a:r>
            <a:r>
              <a:rPr lang="en-US" altLang="en-US" sz="1500" dirty="0">
                <a:solidFill>
                  <a:srgbClr val="213F99"/>
                </a:solidFill>
                <a:latin typeface="Calibri" panose="020F0502020204030204" pitchFamily="34" charset="0"/>
                <a:cs typeface="Calibri" panose="020F0502020204030204" pitchFamily="34" charset="0"/>
              </a:rPr>
              <a:t> administrative, </a:t>
            </a:r>
            <a:r>
              <a:rPr lang="en-US" altLang="en-US" sz="1500" dirty="0" err="1">
                <a:solidFill>
                  <a:srgbClr val="213F99"/>
                </a:solidFill>
                <a:latin typeface="Calibri" panose="020F0502020204030204" pitchFamily="34" charset="0"/>
                <a:cs typeface="Calibri" panose="020F0502020204030204" pitchFamily="34" charset="0"/>
              </a:rPr>
              <a:t>dificultăți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în</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accesarea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finanțărilor</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europene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și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necesitatea</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transparență</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și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coordonare</a:t>
            </a:r>
            <a:r>
              <a:rPr lang="en-US" altLang="en-US" sz="1500" dirty="0">
                <a:solidFill>
                  <a:srgbClr val="213F99"/>
                </a:solidFill>
                <a:latin typeface="Calibri" panose="020F0502020204030204" pitchFamily="34" charset="0"/>
                <a:cs typeface="Calibri" panose="020F0502020204030204" pitchFamily="34" charset="0"/>
              </a:rPr>
              <a:t> inter-</a:t>
            </a:r>
            <a:r>
              <a:rPr lang="en-US" altLang="en-US" sz="1500" dirty="0" err="1">
                <a:solidFill>
                  <a:srgbClr val="213F99"/>
                </a:solidFill>
                <a:latin typeface="Calibri" panose="020F0502020204030204" pitchFamily="34" charset="0"/>
                <a:cs typeface="Calibri" panose="020F0502020204030204" pitchFamily="34" charset="0"/>
              </a:rPr>
              <a:t>instituțională</a:t>
            </a:r>
            <a:r>
              <a:rPr lang="en-US" altLang="en-US" sz="1500" dirty="0">
                <a:solidFill>
                  <a:srgbClr val="213F99"/>
                </a:solidFill>
                <a:latin typeface="Calibri" panose="020F0502020204030204" pitchFamily="34" charset="0"/>
                <a:cs typeface="Calibri" panose="020F0502020204030204" pitchFamily="34" charset="0"/>
              </a:rPr>
              <a:t>.</a:t>
            </a:r>
          </a:p>
          <a:p>
            <a:pPr algn="just" fontAlgn="base">
              <a:spcBef>
                <a:spcPct val="0"/>
              </a:spcBef>
              <a:spcAft>
                <a:spcPts val="200"/>
              </a:spcAft>
            </a:pPr>
            <a:r>
              <a:rPr lang="en-US" altLang="en-US" sz="1500" b="1" dirty="0" err="1">
                <a:solidFill>
                  <a:srgbClr val="213F99"/>
                </a:solidFill>
                <a:latin typeface="Calibri" panose="020F0502020204030204" pitchFamily="34" charset="0"/>
                <a:cs typeface="Calibri" panose="020F0502020204030204" pitchFamily="34" charset="0"/>
              </a:rPr>
              <a:t>Sprijin</a:t>
            </a:r>
            <a:r>
              <a:rPr lang="en-US" altLang="en-US" sz="1500" b="1" dirty="0">
                <a:solidFill>
                  <a:srgbClr val="213F99"/>
                </a:solidFill>
                <a:latin typeface="Calibri" panose="020F0502020204030204" pitchFamily="34" charset="0"/>
                <a:cs typeface="Calibri" panose="020F0502020204030204" pitchFamily="34" charset="0"/>
              </a:rPr>
              <a:t> </a:t>
            </a:r>
            <a:r>
              <a:rPr lang="en-US" altLang="en-US" sz="1500" b="1" dirty="0" err="1">
                <a:solidFill>
                  <a:srgbClr val="213F99"/>
                </a:solidFill>
                <a:latin typeface="Calibri" panose="020F0502020204030204" pitchFamily="34" charset="0"/>
                <a:cs typeface="Calibri" panose="020F0502020204030204" pitchFamily="34" charset="0"/>
              </a:rPr>
              <a:t>pentru</a:t>
            </a:r>
            <a:r>
              <a:rPr lang="en-US" altLang="en-US" sz="1500" b="1" dirty="0">
                <a:solidFill>
                  <a:srgbClr val="213F99"/>
                </a:solidFill>
                <a:latin typeface="Calibri" panose="020F0502020204030204" pitchFamily="34" charset="0"/>
                <a:cs typeface="Calibri" panose="020F0502020204030204" pitchFamily="34" charset="0"/>
              </a:rPr>
              <a:t> AM PR SE:</a:t>
            </a:r>
          </a:p>
          <a:p>
            <a:pPr marL="285750" indent="-285750" algn="just" fontAlgn="base">
              <a:spcBef>
                <a:spcPct val="0"/>
              </a:spcBef>
              <a:spcAft>
                <a:spcPts val="200"/>
              </a:spcAft>
              <a:buFont typeface="Arial" panose="020B0604020202020204" pitchFamily="34" charset="0"/>
              <a:buChar char="•"/>
            </a:pPr>
            <a:r>
              <a:rPr lang="en-US" altLang="en-US" sz="1500" dirty="0" err="1">
                <a:solidFill>
                  <a:srgbClr val="213F99"/>
                </a:solidFill>
                <a:latin typeface="Calibri" panose="020F0502020204030204" pitchFamily="34" charset="0"/>
                <a:cs typeface="Calibri" panose="020F0502020204030204" pitchFamily="34" charset="0"/>
              </a:rPr>
              <a:t>Măsurile</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optimizare</a:t>
            </a:r>
            <a:r>
              <a:rPr lang="en-US" altLang="en-US" sz="1500" dirty="0">
                <a:solidFill>
                  <a:srgbClr val="213F99"/>
                </a:solidFill>
                <a:latin typeface="Calibri" panose="020F0502020204030204" pitchFamily="34" charset="0"/>
                <a:cs typeface="Calibri" panose="020F0502020204030204" pitchFamily="34" charset="0"/>
              </a:rPr>
              <a:t> a </a:t>
            </a:r>
            <a:r>
              <a:rPr lang="en-US" altLang="en-US" sz="1500" dirty="0" err="1">
                <a:solidFill>
                  <a:srgbClr val="213F99"/>
                </a:solidFill>
                <a:latin typeface="Calibri" panose="020F0502020204030204" pitchFamily="34" charset="0"/>
                <a:cs typeface="Calibri" panose="020F0502020204030204" pitchFamily="34" charset="0"/>
              </a:rPr>
              <a:t>sistemului</a:t>
            </a:r>
            <a:r>
              <a:rPr lang="en-US" altLang="en-US" sz="1500" dirty="0">
                <a:solidFill>
                  <a:srgbClr val="213F99"/>
                </a:solidFill>
                <a:latin typeface="Calibri" panose="020F0502020204030204" pitchFamily="34" charset="0"/>
                <a:cs typeface="Calibri" panose="020F0502020204030204" pitchFamily="34" charset="0"/>
              </a:rPr>
              <a:t> de management </a:t>
            </a:r>
            <a:r>
              <a:rPr lang="en-US" altLang="en-US" sz="1500" dirty="0" err="1">
                <a:solidFill>
                  <a:srgbClr val="213F99"/>
                </a:solidFill>
                <a:latin typeface="Calibri" panose="020F0502020204030204" pitchFamily="34" charset="0"/>
                <a:cs typeface="Calibri" panose="020F0502020204030204" pitchFamily="34" charset="0"/>
              </a:rPr>
              <a:t>și</a:t>
            </a:r>
            <a:r>
              <a:rPr lang="en-US" altLang="en-US" sz="1500" dirty="0">
                <a:solidFill>
                  <a:srgbClr val="213F99"/>
                </a:solidFill>
                <a:latin typeface="Calibri" panose="020F0502020204030204" pitchFamily="34" charset="0"/>
                <a:cs typeface="Calibri" panose="020F0502020204030204" pitchFamily="34" charset="0"/>
              </a:rPr>
              <a:t> control, </a:t>
            </a:r>
            <a:r>
              <a:rPr lang="en-US" altLang="en-US" sz="1500" dirty="0" err="1">
                <a:solidFill>
                  <a:srgbClr val="213F99"/>
                </a:solidFill>
                <a:latin typeface="Calibri" panose="020F0502020204030204" pitchFamily="34" charset="0"/>
                <a:cs typeface="Calibri" panose="020F0502020204030204" pitchFamily="34" charset="0"/>
              </a:rPr>
              <a:t>digitalizarea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proceselor</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și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formarea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personalului</a:t>
            </a:r>
            <a:r>
              <a:rPr lang="en-US" altLang="en-US" sz="1500" dirty="0">
                <a:solidFill>
                  <a:srgbClr val="213F99"/>
                </a:solidFill>
                <a:latin typeface="Calibri" panose="020F0502020204030204" pitchFamily="34" charset="0"/>
                <a:cs typeface="Calibri" panose="020F0502020204030204" pitchFamily="34" charset="0"/>
              </a:rPr>
              <a:t> au </a:t>
            </a:r>
            <a:r>
              <a:rPr lang="en-US" altLang="en-US" sz="1500" dirty="0" err="1">
                <a:solidFill>
                  <a:srgbClr val="213F99"/>
                </a:solidFill>
                <a:latin typeface="Calibri" panose="020F0502020204030204" pitchFamily="34" charset="0"/>
                <a:cs typeface="Calibri" panose="020F0502020204030204" pitchFamily="34" charset="0"/>
              </a:rPr>
              <a:t>îmbunătățit</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capacitatea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administrativă</a:t>
            </a:r>
            <a:r>
              <a:rPr lang="en-US" altLang="en-US" sz="1500" dirty="0">
                <a:solidFill>
                  <a:srgbClr val="213F99"/>
                </a:solidFill>
                <a:latin typeface="Calibri" panose="020F0502020204030204" pitchFamily="34" charset="0"/>
                <a:cs typeface="Calibri" panose="020F0502020204030204" pitchFamily="34" charset="0"/>
              </a:rPr>
              <a:t> a AM PR SE, </a:t>
            </a:r>
            <a:r>
              <a:rPr lang="en-US" altLang="en-US" sz="1500" dirty="0" err="1">
                <a:solidFill>
                  <a:srgbClr val="213F99"/>
                </a:solidFill>
                <a:latin typeface="Calibri" panose="020F0502020204030204" pitchFamily="34" charset="0"/>
                <a:cs typeface="Calibri" panose="020F0502020204030204" pitchFamily="34" charset="0"/>
              </a:rPr>
              <a:t>dar</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problemele</a:t>
            </a:r>
            <a:r>
              <a:rPr lang="en-US" altLang="en-US" sz="1500" dirty="0">
                <a:solidFill>
                  <a:srgbClr val="213F99"/>
                </a:solidFill>
                <a:latin typeface="Calibri" panose="020F0502020204030204" pitchFamily="34" charset="0"/>
                <a:cs typeface="Calibri" panose="020F0502020204030204" pitchFamily="34" charset="0"/>
              </a:rPr>
              <a:t> legate de </a:t>
            </a:r>
            <a:r>
              <a:rPr lang="en-US" altLang="en-US" sz="1500" dirty="0" err="1">
                <a:solidFill>
                  <a:srgbClr val="213F99"/>
                </a:solidFill>
                <a:latin typeface="Calibri" panose="020F0502020204030204" pitchFamily="34" charset="0"/>
                <a:cs typeface="Calibri" panose="020F0502020204030204" pitchFamily="34" charset="0"/>
              </a:rPr>
              <a:t>durata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lungă</a:t>
            </a:r>
            <a:r>
              <a:rPr lang="en-US" altLang="en-US" sz="1500" dirty="0">
                <a:solidFill>
                  <a:srgbClr val="213F99"/>
                </a:solidFill>
                <a:latin typeface="Calibri" panose="020F0502020204030204" pitchFamily="34" charset="0"/>
                <a:cs typeface="Calibri" panose="020F0502020204030204" pitchFamily="34" charset="0"/>
              </a:rPr>
              <a:t> a </a:t>
            </a:r>
            <a:r>
              <a:rPr lang="en-US" altLang="en-US" sz="1500" dirty="0" err="1">
                <a:solidFill>
                  <a:srgbClr val="213F99"/>
                </a:solidFill>
                <a:latin typeface="Calibri" panose="020F0502020204030204" pitchFamily="34" charset="0"/>
                <a:cs typeface="Calibri" panose="020F0502020204030204" pitchFamily="34" charset="0"/>
              </a:rPr>
              <a:t>procesului</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evaluare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și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contractare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persistă</a:t>
            </a:r>
            <a:r>
              <a:rPr lang="en-US" altLang="en-US" sz="1500" dirty="0">
                <a:solidFill>
                  <a:srgbClr val="213F99"/>
                </a:solidFill>
                <a:latin typeface="Calibri" panose="020F0502020204030204" pitchFamily="34" charset="0"/>
                <a:cs typeface="Calibri" panose="020F0502020204030204" pitchFamily="34" charset="0"/>
              </a:rPr>
              <a:t>.</a:t>
            </a:r>
          </a:p>
          <a:p>
            <a:pPr marL="0" marR="0" lvl="0" indent="0" algn="just" defTabSz="914400" rtl="0" eaLnBrk="0" fontAlgn="base" latinLnBrk="0" hangingPunct="0">
              <a:lnSpc>
                <a:spcPct val="100000"/>
              </a:lnSpc>
              <a:spcBef>
                <a:spcPct val="0"/>
              </a:spcBef>
              <a:spcAft>
                <a:spcPct val="0"/>
              </a:spcAft>
              <a:buClrTx/>
              <a:buSzTx/>
              <a:tabLst/>
            </a:pPr>
            <a:r>
              <a:rPr lang="en-US" altLang="en-US" sz="1500" b="1" dirty="0" err="1">
                <a:solidFill>
                  <a:srgbClr val="213F99"/>
                </a:solidFill>
                <a:latin typeface="Calibri" panose="020F0502020204030204" pitchFamily="34" charset="0"/>
                <a:cs typeface="Calibri" panose="020F0502020204030204" pitchFamily="34" charset="0"/>
              </a:rPr>
              <a:t>Sprijin</a:t>
            </a:r>
            <a:r>
              <a:rPr lang="en-US" altLang="en-US" sz="1500" b="1" dirty="0">
                <a:solidFill>
                  <a:srgbClr val="213F99"/>
                </a:solidFill>
                <a:latin typeface="Calibri" panose="020F0502020204030204" pitchFamily="34" charset="0"/>
                <a:cs typeface="Calibri" panose="020F0502020204030204" pitchFamily="34" charset="0"/>
              </a:rPr>
              <a:t> </a:t>
            </a:r>
            <a:r>
              <a:rPr lang="en-US" altLang="en-US" sz="1500" b="1" dirty="0" err="1">
                <a:solidFill>
                  <a:srgbClr val="213F99"/>
                </a:solidFill>
                <a:latin typeface="Calibri" panose="020F0502020204030204" pitchFamily="34" charset="0"/>
                <a:cs typeface="Calibri" panose="020F0502020204030204" pitchFamily="34" charset="0"/>
              </a:rPr>
              <a:t>pentru</a:t>
            </a:r>
            <a:r>
              <a:rPr lang="en-US" altLang="en-US" sz="1500" b="1" dirty="0">
                <a:solidFill>
                  <a:srgbClr val="213F99"/>
                </a:solidFill>
                <a:latin typeface="Calibri" panose="020F0502020204030204" pitchFamily="34" charset="0"/>
                <a:cs typeface="Calibri" panose="020F0502020204030204" pitchFamily="34" charset="0"/>
              </a:rPr>
              <a:t> </a:t>
            </a:r>
            <a:r>
              <a:rPr lang="en-US" altLang="en-US" sz="1500" b="1" dirty="0" err="1">
                <a:solidFill>
                  <a:srgbClr val="213F99"/>
                </a:solidFill>
                <a:latin typeface="Calibri" panose="020F0502020204030204" pitchFamily="34" charset="0"/>
                <a:cs typeface="Calibri" panose="020F0502020204030204" pitchFamily="34" charset="0"/>
              </a:rPr>
              <a:t>beneficiari</a:t>
            </a:r>
            <a:r>
              <a:rPr lang="en-US" altLang="en-US" sz="1500" b="1" dirty="0">
                <a:solidFill>
                  <a:srgbClr val="213F99"/>
                </a:solidFill>
                <a:latin typeface="Calibri" panose="020F0502020204030204" pitchFamily="34" charset="0"/>
                <a:cs typeface="Calibri" panose="020F0502020204030204" pitchFamily="34" charset="0"/>
              </a:rPr>
              <a:t>:</a:t>
            </a:r>
          </a:p>
          <a:p>
            <a:pPr marL="285750" marR="0" lvl="0" indent="-285750" algn="just" fontAlgn="base">
              <a:lnSpc>
                <a:spcPct val="100000"/>
              </a:lnSpc>
              <a:spcBef>
                <a:spcPct val="0"/>
              </a:spcBef>
              <a:spcAft>
                <a:spcPts val="200"/>
              </a:spcAft>
              <a:buClrTx/>
              <a:buSzTx/>
              <a:buFont typeface="Arial" panose="020B0604020202020204" pitchFamily="34" charset="0"/>
              <a:buChar char="•"/>
              <a:tabLst/>
            </a:pPr>
            <a:r>
              <a:rPr lang="en-US" altLang="en-US" sz="1500" dirty="0">
                <a:solidFill>
                  <a:srgbClr val="213F99"/>
                </a:solidFill>
                <a:latin typeface="Calibri" panose="020F0502020204030204" pitchFamily="34" charset="0"/>
                <a:cs typeface="Calibri" panose="020F0502020204030204" pitchFamily="34" charset="0"/>
              </a:rPr>
              <a:t>Help-desk-</a:t>
            </a:r>
            <a:r>
              <a:rPr lang="en-US" altLang="en-US" sz="1500" dirty="0" err="1">
                <a:solidFill>
                  <a:srgbClr val="213F99"/>
                </a:solidFill>
                <a:latin typeface="Calibri" panose="020F0502020204030204" pitchFamily="34" charset="0"/>
                <a:cs typeface="Calibri" panose="020F0502020204030204" pitchFamily="34" charset="0"/>
              </a:rPr>
              <a:t>ul</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sesiunile</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instruire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și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ghidurile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specifice</a:t>
            </a:r>
            <a:r>
              <a:rPr lang="en-US" altLang="en-US" sz="1500" dirty="0">
                <a:solidFill>
                  <a:srgbClr val="213F99"/>
                </a:solidFill>
                <a:latin typeface="Calibri" panose="020F0502020204030204" pitchFamily="34" charset="0"/>
                <a:cs typeface="Calibri" panose="020F0502020204030204" pitchFamily="34" charset="0"/>
              </a:rPr>
              <a:t> au </a:t>
            </a:r>
            <a:r>
              <a:rPr lang="en-US" altLang="en-US" sz="1500" dirty="0" err="1">
                <a:solidFill>
                  <a:srgbClr val="213F99"/>
                </a:solidFill>
                <a:latin typeface="Calibri" panose="020F0502020204030204" pitchFamily="34" charset="0"/>
                <a:cs typeface="Calibri" panose="020F0502020204030204" pitchFamily="34" charset="0"/>
              </a:rPr>
              <a:t>fost</a:t>
            </a:r>
            <a:r>
              <a:rPr lang="en-US" altLang="en-US" sz="1500" dirty="0">
                <a:solidFill>
                  <a:srgbClr val="213F99"/>
                </a:solidFill>
                <a:latin typeface="Calibri" panose="020F0502020204030204" pitchFamily="34" charset="0"/>
                <a:cs typeface="Calibri" panose="020F0502020204030204" pitchFamily="34" charset="0"/>
              </a:rPr>
              <a:t> utile, </a:t>
            </a:r>
            <a:r>
              <a:rPr lang="en-US" altLang="en-US" sz="1500" dirty="0" err="1">
                <a:solidFill>
                  <a:srgbClr val="213F99"/>
                </a:solidFill>
                <a:latin typeface="Calibri" panose="020F0502020204030204" pitchFamily="34" charset="0"/>
                <a:cs typeface="Calibri" panose="020F0502020204030204" pitchFamily="34" charset="0"/>
              </a:rPr>
              <a:t>dar</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beneficiarii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în</a:t>
            </a:r>
            <a:r>
              <a:rPr lang="en-US" altLang="en-US" sz="1500" dirty="0">
                <a:solidFill>
                  <a:srgbClr val="213F99"/>
                </a:solidFill>
                <a:latin typeface="Calibri" panose="020F0502020204030204" pitchFamily="34" charset="0"/>
                <a:cs typeface="Calibri" panose="020F0502020204030204" pitchFamily="34" charset="0"/>
              </a:rPr>
              <a:t> special </a:t>
            </a:r>
            <a:r>
              <a:rPr lang="en-US" altLang="en-US" sz="1500" dirty="0" err="1">
                <a:solidFill>
                  <a:srgbClr val="213F99"/>
                </a:solidFill>
                <a:latin typeface="Calibri" panose="020F0502020204030204" pitchFamily="34" charset="0"/>
                <a:cs typeface="Calibri" panose="020F0502020204030204" pitchFamily="34" charset="0"/>
              </a:rPr>
              <a:t>cei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mici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și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fără</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experiență</a:t>
            </a:r>
            <a:r>
              <a:rPr lang="en-US" altLang="en-US" sz="1500" dirty="0">
                <a:solidFill>
                  <a:srgbClr val="213F99"/>
                </a:solidFill>
                <a:latin typeface="Calibri" panose="020F0502020204030204" pitchFamily="34" charset="0"/>
                <a:cs typeface="Calibri" panose="020F0502020204030204" pitchFamily="34" charset="0"/>
              </a:rPr>
              <a:t>, au </a:t>
            </a:r>
            <a:r>
              <a:rPr lang="en-US" altLang="en-US" sz="1500" dirty="0" err="1">
                <a:solidFill>
                  <a:srgbClr val="213F99"/>
                </a:solidFill>
                <a:latin typeface="Calibri" panose="020F0502020204030204" pitchFamily="34" charset="0"/>
                <a:cs typeface="Calibri" panose="020F0502020204030204" pitchFamily="34" charset="0"/>
              </a:rPr>
              <a:t>nevoie</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sprijin</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continuu</a:t>
            </a:r>
            <a:r>
              <a:rPr lang="en-US" altLang="en-US" sz="1500" dirty="0">
                <a:solidFill>
                  <a:srgbClr val="213F99"/>
                </a:solidFill>
                <a:latin typeface="Calibri" panose="020F0502020204030204" pitchFamily="34" charset="0"/>
                <a:cs typeface="Calibri" panose="020F0502020204030204" pitchFamily="34" charset="0"/>
              </a:rPr>
              <a:t> pe </a:t>
            </a:r>
            <a:r>
              <a:rPr lang="en-US" altLang="en-US" sz="1500" dirty="0" err="1">
                <a:solidFill>
                  <a:srgbClr val="213F99"/>
                </a:solidFill>
                <a:latin typeface="Calibri" panose="020F0502020204030204" pitchFamily="34" charset="0"/>
                <a:cs typeface="Calibri" panose="020F0502020204030204" pitchFamily="34" charset="0"/>
              </a:rPr>
              <a:t>întreaga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perioadă</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implementare</a:t>
            </a:r>
            <a:r>
              <a:rPr lang="en-US" altLang="en-US" sz="1500" dirty="0">
                <a:solidFill>
                  <a:srgbClr val="213F99"/>
                </a:solidFill>
                <a:latin typeface="Calibri" panose="020F0502020204030204" pitchFamily="34" charset="0"/>
                <a:cs typeface="Calibri" panose="020F0502020204030204" pitchFamily="34" charset="0"/>
              </a:rPr>
              <a:t>, de la </a:t>
            </a:r>
            <a:r>
              <a:rPr lang="en-US" altLang="en-US" sz="1500" dirty="0" err="1">
                <a:solidFill>
                  <a:srgbClr val="213F99"/>
                </a:solidFill>
                <a:latin typeface="Calibri" panose="020F0502020204030204" pitchFamily="34" charset="0"/>
                <a:cs typeface="Calibri" panose="020F0502020204030204" pitchFamily="34" charset="0"/>
              </a:rPr>
              <a:t>cererea</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finanțare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până</a:t>
            </a:r>
            <a:r>
              <a:rPr lang="en-US" altLang="en-US" sz="1500" dirty="0">
                <a:solidFill>
                  <a:srgbClr val="213F99"/>
                </a:solidFill>
                <a:latin typeface="Calibri" panose="020F0502020204030204" pitchFamily="34" charset="0"/>
                <a:cs typeface="Calibri" panose="020F0502020204030204" pitchFamily="34" charset="0"/>
              </a:rPr>
              <a:t> la </a:t>
            </a:r>
            <a:r>
              <a:rPr lang="en-US" altLang="en-US" sz="1500" dirty="0" err="1">
                <a:solidFill>
                  <a:srgbClr val="213F99"/>
                </a:solidFill>
                <a:latin typeface="Calibri" panose="020F0502020204030204" pitchFamily="34" charset="0"/>
                <a:cs typeface="Calibri" panose="020F0502020204030204" pitchFamily="34" charset="0"/>
              </a:rPr>
              <a:t>ieșirea</a:t>
            </a:r>
            <a:r>
              <a:rPr lang="en-US" altLang="en-US" sz="1500" dirty="0">
                <a:solidFill>
                  <a:srgbClr val="213F99"/>
                </a:solidFill>
                <a:latin typeface="Calibri" panose="020F0502020204030204" pitchFamily="34" charset="0"/>
                <a:cs typeface="Calibri" panose="020F0502020204030204" pitchFamily="34" charset="0"/>
              </a:rPr>
              <a:t> din </a:t>
            </a:r>
            <a:r>
              <a:rPr lang="en-US" altLang="en-US" sz="1500" dirty="0" err="1">
                <a:solidFill>
                  <a:srgbClr val="213F99"/>
                </a:solidFill>
                <a:latin typeface="Calibri" panose="020F0502020204030204" pitchFamily="34" charset="0"/>
                <a:cs typeface="Calibri" panose="020F0502020204030204" pitchFamily="34" charset="0"/>
              </a:rPr>
              <a:t>perioada</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sustenabilitate</a:t>
            </a:r>
            <a:r>
              <a:rPr lang="en-US" altLang="en-US" sz="1500" dirty="0">
                <a:solidFill>
                  <a:srgbClr val="213F99"/>
                </a:solidFill>
                <a:latin typeface="Calibri" panose="020F0502020204030204" pitchFamily="34" charset="0"/>
                <a:cs typeface="Calibri" panose="020F0502020204030204" pitchFamily="34" charset="0"/>
              </a:rPr>
              <a:t>.</a:t>
            </a:r>
          </a:p>
          <a:p>
            <a:pPr marL="0" marR="0" lvl="0" indent="0" algn="just" defTabSz="914400" rtl="0" eaLnBrk="0" fontAlgn="base" latinLnBrk="0" hangingPunct="0">
              <a:lnSpc>
                <a:spcPct val="100000"/>
              </a:lnSpc>
              <a:spcBef>
                <a:spcPct val="0"/>
              </a:spcBef>
              <a:spcAft>
                <a:spcPct val="0"/>
              </a:spcAft>
              <a:buClrTx/>
              <a:buSzTx/>
              <a:tabLst/>
            </a:pPr>
            <a:r>
              <a:rPr lang="en-US" altLang="en-US" sz="1500" b="1" dirty="0" err="1">
                <a:solidFill>
                  <a:srgbClr val="213F99"/>
                </a:solidFill>
                <a:latin typeface="Calibri" panose="020F0502020204030204" pitchFamily="34" charset="0"/>
                <a:cs typeface="Calibri" panose="020F0502020204030204" pitchFamily="34" charset="0"/>
              </a:rPr>
              <a:t>Provocări</a:t>
            </a:r>
            <a:r>
              <a:rPr lang="en-US" altLang="en-US" sz="1500" b="1" dirty="0">
                <a:solidFill>
                  <a:srgbClr val="213F99"/>
                </a:solidFill>
                <a:latin typeface="Calibri" panose="020F0502020204030204" pitchFamily="34" charset="0"/>
                <a:cs typeface="Calibri" panose="020F0502020204030204" pitchFamily="34" charset="0"/>
              </a:rPr>
              <a:t> </a:t>
            </a:r>
            <a:r>
              <a:rPr lang="en-US" altLang="en-US" sz="1500" b="1" dirty="0" err="1">
                <a:solidFill>
                  <a:srgbClr val="213F99"/>
                </a:solidFill>
                <a:latin typeface="Calibri" panose="020F0502020204030204" pitchFamily="34" charset="0"/>
                <a:cs typeface="Calibri" panose="020F0502020204030204" pitchFamily="34" charset="0"/>
              </a:rPr>
              <a:t>persistente</a:t>
            </a:r>
            <a:r>
              <a:rPr lang="en-US" altLang="en-US" sz="1500" b="1" dirty="0">
                <a:solidFill>
                  <a:srgbClr val="213F99"/>
                </a:solidFill>
                <a:latin typeface="Calibri" panose="020F0502020204030204" pitchFamily="34" charset="0"/>
                <a:cs typeface="Calibri" panose="020F0502020204030204" pitchFamily="34" charset="0"/>
              </a:rPr>
              <a:t>:</a:t>
            </a:r>
          </a:p>
          <a:p>
            <a:pPr marL="285750" indent="-285750" algn="just" fontAlgn="base">
              <a:spcBef>
                <a:spcPct val="0"/>
              </a:spcBef>
              <a:spcAft>
                <a:spcPts val="200"/>
              </a:spcAft>
              <a:buFont typeface="Arial" panose="020B0604020202020204" pitchFamily="34" charset="0"/>
              <a:buChar char="•"/>
            </a:pPr>
            <a:r>
              <a:rPr lang="en-US" altLang="en-US" sz="1500" dirty="0" err="1">
                <a:solidFill>
                  <a:srgbClr val="213F99"/>
                </a:solidFill>
                <a:latin typeface="Calibri" panose="020F0502020204030204" pitchFamily="34" charset="0"/>
                <a:cs typeface="Calibri" panose="020F0502020204030204" pitchFamily="34" charset="0"/>
              </a:rPr>
              <a:t>Provocările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majore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includ</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complexitatea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proceselor</a:t>
            </a:r>
            <a:r>
              <a:rPr lang="en-US" altLang="en-US" sz="1500" dirty="0">
                <a:solidFill>
                  <a:srgbClr val="213F99"/>
                </a:solidFill>
                <a:latin typeface="Calibri" panose="020F0502020204030204" pitchFamily="34" charset="0"/>
                <a:cs typeface="Calibri" panose="020F0502020204030204" pitchFamily="34" charset="0"/>
              </a:rPr>
              <a:t> administrative, </a:t>
            </a:r>
            <a:r>
              <a:rPr lang="en-US" altLang="en-US" sz="1500" dirty="0" err="1">
                <a:solidFill>
                  <a:srgbClr val="213F99"/>
                </a:solidFill>
                <a:latin typeface="Calibri" panose="020F0502020204030204" pitchFamily="34" charset="0"/>
                <a:cs typeface="Calibri" panose="020F0502020204030204" pitchFamily="34" charset="0"/>
              </a:rPr>
              <a:t>birocrația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excesivă</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lipsa</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claritate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în</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procedurile</a:t>
            </a:r>
            <a:r>
              <a:rPr lang="en-US" altLang="en-US" sz="1500" dirty="0">
                <a:solidFill>
                  <a:srgbClr val="213F99"/>
                </a:solidFill>
                <a:latin typeface="Calibri" panose="020F0502020204030204" pitchFamily="34" charset="0"/>
                <a:cs typeface="Calibri" panose="020F0502020204030204" pitchFamily="34" charset="0"/>
              </a:rPr>
              <a:t> de </a:t>
            </a:r>
            <a:r>
              <a:rPr lang="en-US" altLang="en-US" sz="1500" dirty="0" err="1">
                <a:solidFill>
                  <a:srgbClr val="213F99"/>
                </a:solidFill>
                <a:latin typeface="Calibri" panose="020F0502020204030204" pitchFamily="34" charset="0"/>
                <a:cs typeface="Calibri" panose="020F0502020204030204" pitchFamily="34" charset="0"/>
              </a:rPr>
              <a:t>accesare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și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raportare</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utilizarea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platformei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MySMIS</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și</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îndeplinirea</a:t>
            </a:r>
            <a:r>
              <a:rPr lang="en-US" altLang="en-US" sz="1500" dirty="0">
                <a:solidFill>
                  <a:srgbClr val="213F99"/>
                </a:solidFill>
                <a:latin typeface="Calibri" panose="020F0502020204030204" pitchFamily="34" charset="0"/>
                <a:cs typeface="Calibri" panose="020F0502020204030204" pitchFamily="34" charset="0"/>
              </a:rPr>
              <a:t> </a:t>
            </a:r>
            <a:r>
              <a:rPr lang="en-US" altLang="en-US" sz="1500" dirty="0" err="1">
                <a:solidFill>
                  <a:srgbClr val="213F99"/>
                </a:solidFill>
                <a:latin typeface="Calibri" panose="020F0502020204030204" pitchFamily="34" charset="0"/>
                <a:cs typeface="Calibri" panose="020F0502020204030204" pitchFamily="34" charset="0"/>
              </a:rPr>
              <a:t>cerințelor</a:t>
            </a:r>
            <a:r>
              <a:rPr lang="en-US" altLang="en-US" sz="1500" dirty="0">
                <a:solidFill>
                  <a:srgbClr val="213F99"/>
                </a:solidFill>
                <a:latin typeface="Calibri" panose="020F0502020204030204" pitchFamily="34" charset="0"/>
                <a:cs typeface="Calibri" panose="020F0502020204030204" pitchFamily="34" charset="0"/>
              </a:rPr>
              <a:t> DNSH. </a:t>
            </a:r>
          </a:p>
        </p:txBody>
      </p:sp>
    </p:spTree>
    <p:extLst>
      <p:ext uri="{BB962C8B-B14F-4D97-AF65-F5344CB8AC3E}">
        <p14:creationId xmlns:p14="http://schemas.microsoft.com/office/powerpoint/2010/main" val="16080941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5DF10022B1E084BA25B07402301E731" ma:contentTypeVersion="13" ma:contentTypeDescription="Creați un document nou." ma:contentTypeScope="" ma:versionID="b1f5b04e0beccdf5a8b67d348e199ef8">
  <xsd:schema xmlns:xsd="http://www.w3.org/2001/XMLSchema" xmlns:xs="http://www.w3.org/2001/XMLSchema" xmlns:p="http://schemas.microsoft.com/office/2006/metadata/properties" xmlns:ns2="1f6e3964-c330-437f-9746-f4e74fd478e1" xmlns:ns3="9ee2a0fe-1226-4a34-9e06-7c398078da57" targetNamespace="http://schemas.microsoft.com/office/2006/metadata/properties" ma:root="true" ma:fieldsID="4409b3527901fbfa8f3e45d3a12035b1" ns2:_="" ns3:_="">
    <xsd:import namespace="1f6e3964-c330-437f-9746-f4e74fd478e1"/>
    <xsd:import namespace="9ee2a0fe-1226-4a34-9e06-7c398078da5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6e3964-c330-437f-9746-f4e74fd478e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Etichete imagine" ma:readOnly="false" ma:fieldId="{5cf76f15-5ced-4ddc-b409-7134ff3c332f}" ma:taxonomyMulti="true" ma:sspId="b62ed439-0888-4e77-b5dd-592e4d4f85fe"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ee2a0fe-1226-4a34-9e06-7c398078da57"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5eeb27ec-c89f-4d64-ba30-1abc8b8319c4}" ma:internalName="TaxCatchAll" ma:showField="CatchAllData" ma:web="9ee2a0fe-1226-4a34-9e06-7c398078da5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 de conținut"/>
        <xsd:element ref="dc:title" minOccurs="0" maxOccurs="1" ma:index="4" ma:displayName="Titlu"/>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9ee2a0fe-1226-4a34-9e06-7c398078da57" xsi:nil="true"/>
    <lcf76f155ced4ddcb4097134ff3c332f xmlns="1f6e3964-c330-437f-9746-f4e74fd478e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919B15D-2285-4658-9A9A-FB480E2C1B2A}">
  <ds:schemaRefs>
    <ds:schemaRef ds:uri="http://schemas.microsoft.com/sharepoint/v3/contenttype/forms"/>
  </ds:schemaRefs>
</ds:datastoreItem>
</file>

<file path=customXml/itemProps2.xml><?xml version="1.0" encoding="utf-8"?>
<ds:datastoreItem xmlns:ds="http://schemas.openxmlformats.org/officeDocument/2006/customXml" ds:itemID="{B0847799-3B65-46F4-8BC5-E4663CA02A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f6e3964-c330-437f-9746-f4e74fd478e1"/>
    <ds:schemaRef ds:uri="9ee2a0fe-1226-4a34-9e06-7c398078da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1A2094C-9D5B-4A75-898A-2FEFD6D6F1DD}">
  <ds:schemaRefs>
    <ds:schemaRef ds:uri="http://schemas.openxmlformats.org/package/2006/metadata/core-properties"/>
    <ds:schemaRef ds:uri="http://purl.org/dc/dcmitype/"/>
    <ds:schemaRef ds:uri="http://purl.org/dc/elements/1.1/"/>
    <ds:schemaRef ds:uri="http://schemas.microsoft.com/office/2006/documentManagement/types"/>
    <ds:schemaRef ds:uri="9ee2a0fe-1226-4a34-9e06-7c398078da57"/>
    <ds:schemaRef ds:uri="http://www.w3.org/XML/1998/namespace"/>
    <ds:schemaRef ds:uri="http://purl.org/dc/terms/"/>
    <ds:schemaRef ds:uri="http://schemas.microsoft.com/office/infopath/2007/PartnerControls"/>
    <ds:schemaRef ds:uri="1f6e3964-c330-437f-9746-f4e74fd478e1"/>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CIVITTA new</Template>
  <TotalTime>650</TotalTime>
  <Words>2926</Words>
  <Application>Microsoft Office PowerPoint</Application>
  <PresentationFormat>Widescreen</PresentationFormat>
  <Paragraphs>158</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Aptos</vt:lpstr>
      <vt:lpstr>Aptos Display</vt:lpstr>
      <vt:lpstr>Arial</vt:lpstr>
      <vt:lpstr>Calibri</vt:lpstr>
      <vt:lpstr>Symbol</vt:lpstr>
      <vt:lpstr>Wingdings</vt:lpstr>
      <vt:lpstr>Office Theme</vt:lpstr>
      <vt:lpstr>Evaluarea intermediară timpurie a  Programului Regional Sud- Est 2021- 2027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Regiunea Sud-Est se dezvoltă cu noi!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Evaluarea intermediară timpurie a  Programului Regional Sud- Est 2021- 2027</dc:title>
  <dc:creator>Miruna Toma</dc:creator>
  <cp:lastModifiedBy>Corina Rosu</cp:lastModifiedBy>
  <cp:revision>10</cp:revision>
  <dcterms:created xsi:type="dcterms:W3CDTF">2025-03-20T13:54:02Z</dcterms:created>
  <dcterms:modified xsi:type="dcterms:W3CDTF">2025-03-26T08:22:57Z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0x01010015DF10022B1E084BA25B07402301E731</vt:lpwstr>
  </property>
  <property fmtid="{D5CDD505-2E9C-101B-9397-08002B2CF9AE}" pid="3" name="MediaServiceImageTags">
    <vt:lpwstr/>
  </property>
</Properties>
</file>