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9" r:id="rId6"/>
    <p:sldId id="260" r:id="rId7"/>
    <p:sldId id="261" r:id="rId8"/>
    <p:sldId id="263" r:id="rId9"/>
    <p:sldId id="262" r:id="rId10"/>
    <p:sldId id="276" r:id="rId11"/>
    <p:sldId id="264" r:id="rId12"/>
    <p:sldId id="265" r:id="rId13"/>
    <p:sldId id="266" r:id="rId14"/>
    <p:sldId id="277" r:id="rId15"/>
    <p:sldId id="267" r:id="rId16"/>
    <p:sldId id="272" r:id="rId17"/>
    <p:sldId id="273" r:id="rId18"/>
    <p:sldId id="25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3F99"/>
    <a:srgbClr val="31B349"/>
    <a:srgbClr val="F36F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196A72-E734-443C-A5F9-806B55AF0457}" v="10" dt="2025-03-24T20:47:56.2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76" d="100"/>
          <a:sy n="76" d="100"/>
        </p:scale>
        <p:origin x="869"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ugen Perianu" userId="4d3fff4d2f8d5df9" providerId="LiveId" clId="{36196A72-E734-443C-A5F9-806B55AF0457}"/>
    <pc:docChg chg="undo custSel addSld delSld modSld">
      <pc:chgData name="Eugen Perianu" userId="4d3fff4d2f8d5df9" providerId="LiveId" clId="{36196A72-E734-443C-A5F9-806B55AF0457}" dt="2025-03-24T20:53:33.371" v="1816" actId="20577"/>
      <pc:docMkLst>
        <pc:docMk/>
      </pc:docMkLst>
      <pc:sldChg chg="addSp delSp modSp mod">
        <pc:chgData name="Eugen Perianu" userId="4d3fff4d2f8d5df9" providerId="LiveId" clId="{36196A72-E734-443C-A5F9-806B55AF0457}" dt="2025-03-24T20:48:11.837" v="1813" actId="1076"/>
        <pc:sldMkLst>
          <pc:docMk/>
          <pc:sldMk cId="3194141190" sldId="256"/>
        </pc:sldMkLst>
        <pc:spChg chg="mod">
          <ac:chgData name="Eugen Perianu" userId="4d3fff4d2f8d5df9" providerId="LiveId" clId="{36196A72-E734-443C-A5F9-806B55AF0457}" dt="2025-03-24T20:47:32.471" v="1809" actId="20577"/>
          <ac:spMkLst>
            <pc:docMk/>
            <pc:sldMk cId="3194141190" sldId="256"/>
            <ac:spMk id="3" creationId="{29BD9188-487A-F650-5E7C-71E640B1F59D}"/>
          </ac:spMkLst>
        </pc:spChg>
        <pc:picChg chg="del">
          <ac:chgData name="Eugen Perianu" userId="4d3fff4d2f8d5df9" providerId="LiveId" clId="{36196A72-E734-443C-A5F9-806B55AF0457}" dt="2025-03-24T20:47:35.645" v="1810" actId="478"/>
          <ac:picMkLst>
            <pc:docMk/>
            <pc:sldMk cId="3194141190" sldId="256"/>
            <ac:picMk id="14" creationId="{2BA2A76C-9F6A-0FE3-A9C0-F90FF69A9594}"/>
          </ac:picMkLst>
        </pc:picChg>
        <pc:picChg chg="add mod">
          <ac:chgData name="Eugen Perianu" userId="4d3fff4d2f8d5df9" providerId="LiveId" clId="{36196A72-E734-443C-A5F9-806B55AF0457}" dt="2025-03-24T20:48:11.837" v="1813" actId="1076"/>
          <ac:picMkLst>
            <pc:docMk/>
            <pc:sldMk cId="3194141190" sldId="256"/>
            <ac:picMk id="15" creationId="{B44E5D3D-B05B-444F-AD58-49F23AA83759}"/>
          </ac:picMkLst>
        </pc:picChg>
      </pc:sldChg>
      <pc:sldChg chg="del">
        <pc:chgData name="Eugen Perianu" userId="4d3fff4d2f8d5df9" providerId="LiveId" clId="{36196A72-E734-443C-A5F9-806B55AF0457}" dt="2025-03-24T20:48:21.939" v="1814" actId="47"/>
        <pc:sldMkLst>
          <pc:docMk/>
          <pc:sldMk cId="985684572" sldId="257"/>
        </pc:sldMkLst>
      </pc:sldChg>
      <pc:sldChg chg="modSp mod">
        <pc:chgData name="Eugen Perianu" userId="4d3fff4d2f8d5df9" providerId="LiveId" clId="{36196A72-E734-443C-A5F9-806B55AF0457}" dt="2025-03-24T18:36:13.830" v="10" actId="1076"/>
        <pc:sldMkLst>
          <pc:docMk/>
          <pc:sldMk cId="3465536661" sldId="259"/>
        </pc:sldMkLst>
        <pc:spChg chg="mod">
          <ac:chgData name="Eugen Perianu" userId="4d3fff4d2f8d5df9" providerId="LiveId" clId="{36196A72-E734-443C-A5F9-806B55AF0457}" dt="2025-03-24T18:35:47.949" v="7" actId="6549"/>
          <ac:spMkLst>
            <pc:docMk/>
            <pc:sldMk cId="3465536661" sldId="259"/>
            <ac:spMk id="7" creationId="{7AEE125F-A75C-FC2F-23C1-5987D3A58CC1}"/>
          </ac:spMkLst>
        </pc:spChg>
        <pc:spChg chg="mod">
          <ac:chgData name="Eugen Perianu" userId="4d3fff4d2f8d5df9" providerId="LiveId" clId="{36196A72-E734-443C-A5F9-806B55AF0457}" dt="2025-03-24T18:36:13.830" v="10" actId="1076"/>
          <ac:spMkLst>
            <pc:docMk/>
            <pc:sldMk cId="3465536661" sldId="259"/>
            <ac:spMk id="13" creationId="{B702907B-E9B5-7973-1955-D94AD18DC220}"/>
          </ac:spMkLst>
        </pc:spChg>
        <pc:spChg chg="mod">
          <ac:chgData name="Eugen Perianu" userId="4d3fff4d2f8d5df9" providerId="LiveId" clId="{36196A72-E734-443C-A5F9-806B55AF0457}" dt="2025-03-24T18:36:08.120" v="9" actId="1076"/>
          <ac:spMkLst>
            <pc:docMk/>
            <pc:sldMk cId="3465536661" sldId="259"/>
            <ac:spMk id="14" creationId="{29C4347C-7906-3155-44DE-A9607508AC02}"/>
          </ac:spMkLst>
        </pc:spChg>
      </pc:sldChg>
      <pc:sldChg chg="modSp mod">
        <pc:chgData name="Eugen Perianu" userId="4d3fff4d2f8d5df9" providerId="LiveId" clId="{36196A72-E734-443C-A5F9-806B55AF0457}" dt="2025-03-24T18:38:42.461" v="12" actId="1076"/>
        <pc:sldMkLst>
          <pc:docMk/>
          <pc:sldMk cId="2460931098" sldId="260"/>
        </pc:sldMkLst>
        <pc:picChg chg="mod">
          <ac:chgData name="Eugen Perianu" userId="4d3fff4d2f8d5df9" providerId="LiveId" clId="{36196A72-E734-443C-A5F9-806B55AF0457}" dt="2025-03-24T18:38:42.461" v="12" actId="1076"/>
          <ac:picMkLst>
            <pc:docMk/>
            <pc:sldMk cId="2460931098" sldId="260"/>
            <ac:picMk id="8" creationId="{52B189AC-A24B-3E58-108E-C734EBB94D34}"/>
          </ac:picMkLst>
        </pc:picChg>
      </pc:sldChg>
      <pc:sldChg chg="modSp mod">
        <pc:chgData name="Eugen Perianu" userId="4d3fff4d2f8d5df9" providerId="LiveId" clId="{36196A72-E734-443C-A5F9-806B55AF0457}" dt="2025-03-24T18:39:20.804" v="41" actId="20577"/>
        <pc:sldMkLst>
          <pc:docMk/>
          <pc:sldMk cId="3555203024" sldId="261"/>
        </pc:sldMkLst>
        <pc:spChg chg="mod">
          <ac:chgData name="Eugen Perianu" userId="4d3fff4d2f8d5df9" providerId="LiveId" clId="{36196A72-E734-443C-A5F9-806B55AF0457}" dt="2025-03-24T18:39:20.804" v="41" actId="20577"/>
          <ac:spMkLst>
            <pc:docMk/>
            <pc:sldMk cId="3555203024" sldId="261"/>
            <ac:spMk id="21" creationId="{4FDA6DDE-CFEE-9ABE-C793-C1719895D6B1}"/>
          </ac:spMkLst>
        </pc:spChg>
      </pc:sldChg>
      <pc:sldChg chg="addSp delSp modSp mod">
        <pc:chgData name="Eugen Perianu" userId="4d3fff4d2f8d5df9" providerId="LiveId" clId="{36196A72-E734-443C-A5F9-806B55AF0457}" dt="2025-03-24T19:14:07.238" v="416" actId="1076"/>
        <pc:sldMkLst>
          <pc:docMk/>
          <pc:sldMk cId="2155559992" sldId="262"/>
        </pc:sldMkLst>
        <pc:spChg chg="add mod">
          <ac:chgData name="Eugen Perianu" userId="4d3fff4d2f8d5df9" providerId="LiveId" clId="{36196A72-E734-443C-A5F9-806B55AF0457}" dt="2025-03-24T19:11:00.661" v="400" actId="20577"/>
          <ac:spMkLst>
            <pc:docMk/>
            <pc:sldMk cId="2155559992" sldId="262"/>
            <ac:spMk id="13" creationId="{2AB2FA10-8D64-4A27-88D7-4D49435DE37F}"/>
          </ac:spMkLst>
        </pc:spChg>
        <pc:spChg chg="mod">
          <ac:chgData name="Eugen Perianu" userId="4d3fff4d2f8d5df9" providerId="LiveId" clId="{36196A72-E734-443C-A5F9-806B55AF0457}" dt="2025-03-24T19:11:36.194" v="406" actId="1076"/>
          <ac:spMkLst>
            <pc:docMk/>
            <pc:sldMk cId="2155559992" sldId="262"/>
            <ac:spMk id="14" creationId="{08C21CD7-CF68-0032-5CD8-E41D973C9899}"/>
          </ac:spMkLst>
        </pc:spChg>
        <pc:spChg chg="add del mod">
          <ac:chgData name="Eugen Perianu" userId="4d3fff4d2f8d5df9" providerId="LiveId" clId="{36196A72-E734-443C-A5F9-806B55AF0457}" dt="2025-03-24T19:03:16.333" v="337" actId="478"/>
          <ac:spMkLst>
            <pc:docMk/>
            <pc:sldMk cId="2155559992" sldId="262"/>
            <ac:spMk id="15" creationId="{6735D09E-CF5F-4422-A57E-1B2DCAE6EA36}"/>
          </ac:spMkLst>
        </pc:spChg>
        <pc:spChg chg="add mod">
          <ac:chgData name="Eugen Perianu" userId="4d3fff4d2f8d5df9" providerId="LiveId" clId="{36196A72-E734-443C-A5F9-806B55AF0457}" dt="2025-03-24T19:07:03.428" v="365" actId="14100"/>
          <ac:spMkLst>
            <pc:docMk/>
            <pc:sldMk cId="2155559992" sldId="262"/>
            <ac:spMk id="16" creationId="{F168425E-5BEB-4368-908E-3B5E25866CC1}"/>
          </ac:spMkLst>
        </pc:spChg>
        <pc:spChg chg="add mod">
          <ac:chgData name="Eugen Perianu" userId="4d3fff4d2f8d5df9" providerId="LiveId" clId="{36196A72-E734-443C-A5F9-806B55AF0457}" dt="2025-03-24T19:14:07.238" v="416" actId="1076"/>
          <ac:spMkLst>
            <pc:docMk/>
            <pc:sldMk cId="2155559992" sldId="262"/>
            <ac:spMk id="17" creationId="{5286FEE6-2174-4B36-92E4-70E1B3B7B144}"/>
          </ac:spMkLst>
        </pc:spChg>
        <pc:spChg chg="add mod">
          <ac:chgData name="Eugen Perianu" userId="4d3fff4d2f8d5df9" providerId="LiveId" clId="{36196A72-E734-443C-A5F9-806B55AF0457}" dt="2025-03-24T19:14:02.253" v="415" actId="1076"/>
          <ac:spMkLst>
            <pc:docMk/>
            <pc:sldMk cId="2155559992" sldId="262"/>
            <ac:spMk id="18" creationId="{E2BCEF0B-87F6-46F2-AF99-303FE1F8AA48}"/>
          </ac:spMkLst>
        </pc:spChg>
        <pc:spChg chg="mod">
          <ac:chgData name="Eugen Perianu" userId="4d3fff4d2f8d5df9" providerId="LiveId" clId="{36196A72-E734-443C-A5F9-806B55AF0457}" dt="2025-03-24T19:10:08.284" v="393" actId="20577"/>
          <ac:spMkLst>
            <pc:docMk/>
            <pc:sldMk cId="2155559992" sldId="262"/>
            <ac:spMk id="24" creationId="{D9A38F01-8005-1F33-82AF-018C645EF909}"/>
          </ac:spMkLst>
        </pc:spChg>
        <pc:spChg chg="mod">
          <ac:chgData name="Eugen Perianu" userId="4d3fff4d2f8d5df9" providerId="LiveId" clId="{36196A72-E734-443C-A5F9-806B55AF0457}" dt="2025-03-24T19:10:57.525" v="399" actId="20577"/>
          <ac:spMkLst>
            <pc:docMk/>
            <pc:sldMk cId="2155559992" sldId="262"/>
            <ac:spMk id="25" creationId="{89495ED6-1A0D-C98B-AD59-D4B603F5A2DD}"/>
          </ac:spMkLst>
        </pc:spChg>
        <pc:spChg chg="mod">
          <ac:chgData name="Eugen Perianu" userId="4d3fff4d2f8d5df9" providerId="LiveId" clId="{36196A72-E734-443C-A5F9-806B55AF0457}" dt="2025-03-24T19:11:03.957" v="401" actId="20577"/>
          <ac:spMkLst>
            <pc:docMk/>
            <pc:sldMk cId="2155559992" sldId="262"/>
            <ac:spMk id="26" creationId="{F71B2B69-F784-DCFF-5C21-E0139C3D3C98}"/>
          </ac:spMkLst>
        </pc:spChg>
      </pc:sldChg>
      <pc:sldChg chg="modSp mod">
        <pc:chgData name="Eugen Perianu" userId="4d3fff4d2f8d5df9" providerId="LiveId" clId="{36196A72-E734-443C-A5F9-806B55AF0457}" dt="2025-03-24T20:53:33.371" v="1816" actId="20577"/>
        <pc:sldMkLst>
          <pc:docMk/>
          <pc:sldMk cId="2265931370" sldId="263"/>
        </pc:sldMkLst>
        <pc:spChg chg="mod">
          <ac:chgData name="Eugen Perianu" userId="4d3fff4d2f8d5df9" providerId="LiveId" clId="{36196A72-E734-443C-A5F9-806B55AF0457}" dt="2025-03-24T18:50:40.215" v="310" actId="20577"/>
          <ac:spMkLst>
            <pc:docMk/>
            <pc:sldMk cId="2265931370" sldId="263"/>
            <ac:spMk id="10" creationId="{05ED38F0-DC70-88EE-5189-77457DB3D419}"/>
          </ac:spMkLst>
        </pc:spChg>
        <pc:spChg chg="mod">
          <ac:chgData name="Eugen Perianu" userId="4d3fff4d2f8d5df9" providerId="LiveId" clId="{36196A72-E734-443C-A5F9-806B55AF0457}" dt="2025-03-24T20:53:33.371" v="1816" actId="20577"/>
          <ac:spMkLst>
            <pc:docMk/>
            <pc:sldMk cId="2265931370" sldId="263"/>
            <ac:spMk id="19" creationId="{5DFBBACB-BC9A-46CA-5AA2-B30F75A686FF}"/>
          </ac:spMkLst>
        </pc:spChg>
      </pc:sldChg>
      <pc:sldChg chg="addSp modSp mod">
        <pc:chgData name="Eugen Perianu" userId="4d3fff4d2f8d5df9" providerId="LiveId" clId="{36196A72-E734-443C-A5F9-806B55AF0457}" dt="2025-03-24T19:21:04.242" v="462" actId="123"/>
        <pc:sldMkLst>
          <pc:docMk/>
          <pc:sldMk cId="2860380189" sldId="264"/>
        </pc:sldMkLst>
        <pc:spChg chg="add mod">
          <ac:chgData name="Eugen Perianu" userId="4d3fff4d2f8d5df9" providerId="LiveId" clId="{36196A72-E734-443C-A5F9-806B55AF0457}" dt="2025-03-24T19:21:04.242" v="462" actId="123"/>
          <ac:spMkLst>
            <pc:docMk/>
            <pc:sldMk cId="2860380189" sldId="264"/>
            <ac:spMk id="10" creationId="{5E98D6B6-AB99-4FBF-93C1-07540179D04A}"/>
          </ac:spMkLst>
        </pc:spChg>
        <pc:spChg chg="mod">
          <ac:chgData name="Eugen Perianu" userId="4d3fff4d2f8d5df9" providerId="LiveId" clId="{36196A72-E734-443C-A5F9-806B55AF0457}" dt="2025-03-24T19:15:04.249" v="417" actId="14100"/>
          <ac:spMkLst>
            <pc:docMk/>
            <pc:sldMk cId="2860380189" sldId="264"/>
            <ac:spMk id="14" creationId="{4CBAC05C-0DD2-D196-7E60-2E3EAC8E71B0}"/>
          </ac:spMkLst>
        </pc:spChg>
      </pc:sldChg>
      <pc:sldChg chg="addSp modSp mod">
        <pc:chgData name="Eugen Perianu" userId="4d3fff4d2f8d5df9" providerId="LiveId" clId="{36196A72-E734-443C-A5F9-806B55AF0457}" dt="2025-03-24T19:21:17.777" v="464" actId="20577"/>
        <pc:sldMkLst>
          <pc:docMk/>
          <pc:sldMk cId="4177333182" sldId="265"/>
        </pc:sldMkLst>
        <pc:spChg chg="add mod">
          <ac:chgData name="Eugen Perianu" userId="4d3fff4d2f8d5df9" providerId="LiveId" clId="{36196A72-E734-443C-A5F9-806B55AF0457}" dt="2025-03-24T19:21:17.777" v="464" actId="20577"/>
          <ac:spMkLst>
            <pc:docMk/>
            <pc:sldMk cId="4177333182" sldId="265"/>
            <ac:spMk id="10" creationId="{15919EDE-96B8-4AE7-8D19-B5A33BC08E23}"/>
          </ac:spMkLst>
        </pc:spChg>
        <pc:spChg chg="mod">
          <ac:chgData name="Eugen Perianu" userId="4d3fff4d2f8d5df9" providerId="LiveId" clId="{36196A72-E734-443C-A5F9-806B55AF0457}" dt="2025-03-24T19:18:38.694" v="433" actId="14100"/>
          <ac:spMkLst>
            <pc:docMk/>
            <pc:sldMk cId="4177333182" sldId="265"/>
            <ac:spMk id="14" creationId="{A99EFBD3-BF72-4514-6589-51614A946C6B}"/>
          </ac:spMkLst>
        </pc:spChg>
      </pc:sldChg>
      <pc:sldChg chg="addSp modSp mod">
        <pc:chgData name="Eugen Perianu" userId="4d3fff4d2f8d5df9" providerId="LiveId" clId="{36196A72-E734-443C-A5F9-806B55AF0457}" dt="2025-03-24T19:27:15.985" v="603" actId="20577"/>
        <pc:sldMkLst>
          <pc:docMk/>
          <pc:sldMk cId="1701719938" sldId="266"/>
        </pc:sldMkLst>
        <pc:spChg chg="add mod">
          <ac:chgData name="Eugen Perianu" userId="4d3fff4d2f8d5df9" providerId="LiveId" clId="{36196A72-E734-443C-A5F9-806B55AF0457}" dt="2025-03-24T19:27:15.985" v="603" actId="20577"/>
          <ac:spMkLst>
            <pc:docMk/>
            <pc:sldMk cId="1701719938" sldId="266"/>
            <ac:spMk id="10" creationId="{C503FBE4-EB99-4C0F-9859-B623CF6701F4}"/>
          </ac:spMkLst>
        </pc:spChg>
        <pc:spChg chg="mod">
          <ac:chgData name="Eugen Perianu" userId="4d3fff4d2f8d5df9" providerId="LiveId" clId="{36196A72-E734-443C-A5F9-806B55AF0457}" dt="2025-03-24T19:22:24.489" v="466" actId="14100"/>
          <ac:spMkLst>
            <pc:docMk/>
            <pc:sldMk cId="1701719938" sldId="266"/>
            <ac:spMk id="14" creationId="{59FE54E7-462D-2809-7A51-6C5AC4D0DD7B}"/>
          </ac:spMkLst>
        </pc:spChg>
      </pc:sldChg>
      <pc:sldChg chg="addSp modSp mod">
        <pc:chgData name="Eugen Perianu" userId="4d3fff4d2f8d5df9" providerId="LiveId" clId="{36196A72-E734-443C-A5F9-806B55AF0457}" dt="2025-03-24T20:18:24.798" v="1023" actId="20577"/>
        <pc:sldMkLst>
          <pc:docMk/>
          <pc:sldMk cId="1426502408" sldId="267"/>
        </pc:sldMkLst>
        <pc:spChg chg="add mod">
          <ac:chgData name="Eugen Perianu" userId="4d3fff4d2f8d5df9" providerId="LiveId" clId="{36196A72-E734-443C-A5F9-806B55AF0457}" dt="2025-03-24T20:18:24.798" v="1023" actId="20577"/>
          <ac:spMkLst>
            <pc:docMk/>
            <pc:sldMk cId="1426502408" sldId="267"/>
            <ac:spMk id="10" creationId="{0635B7B6-904C-4870-9402-D984F61CD1B4}"/>
          </ac:spMkLst>
        </pc:spChg>
        <pc:spChg chg="mod">
          <ac:chgData name="Eugen Perianu" userId="4d3fff4d2f8d5df9" providerId="LiveId" clId="{36196A72-E734-443C-A5F9-806B55AF0457}" dt="2025-03-24T20:15:52.989" v="995"/>
          <ac:spMkLst>
            <pc:docMk/>
            <pc:sldMk cId="1426502408" sldId="267"/>
            <ac:spMk id="14" creationId="{166AF05F-E2E7-4FEE-94A7-643FE0A8CC62}"/>
          </ac:spMkLst>
        </pc:spChg>
      </pc:sldChg>
      <pc:sldChg chg="addSp modSp mod">
        <pc:chgData name="Eugen Perianu" userId="4d3fff4d2f8d5df9" providerId="LiveId" clId="{36196A72-E734-443C-A5F9-806B55AF0457}" dt="2025-03-24T20:23:43.951" v="1039" actId="123"/>
        <pc:sldMkLst>
          <pc:docMk/>
          <pc:sldMk cId="2556754683" sldId="268"/>
        </pc:sldMkLst>
        <pc:spChg chg="add mod">
          <ac:chgData name="Eugen Perianu" userId="4d3fff4d2f8d5df9" providerId="LiveId" clId="{36196A72-E734-443C-A5F9-806B55AF0457}" dt="2025-03-24T20:23:43.951" v="1039" actId="123"/>
          <ac:spMkLst>
            <pc:docMk/>
            <pc:sldMk cId="2556754683" sldId="268"/>
            <ac:spMk id="10" creationId="{0EB1A169-87C1-4705-8842-0271FBF7F2C7}"/>
          </ac:spMkLst>
        </pc:spChg>
        <pc:spChg chg="mod">
          <ac:chgData name="Eugen Perianu" userId="4d3fff4d2f8d5df9" providerId="LiveId" clId="{36196A72-E734-443C-A5F9-806B55AF0457}" dt="2025-03-24T20:19:29.253" v="1024"/>
          <ac:spMkLst>
            <pc:docMk/>
            <pc:sldMk cId="2556754683" sldId="268"/>
            <ac:spMk id="14" creationId="{FE592D2E-C39F-ED58-2756-BBD91F76188B}"/>
          </ac:spMkLst>
        </pc:spChg>
      </pc:sldChg>
      <pc:sldChg chg="addSp delSp modSp mod">
        <pc:chgData name="Eugen Perianu" userId="4d3fff4d2f8d5df9" providerId="LiveId" clId="{36196A72-E734-443C-A5F9-806B55AF0457}" dt="2025-03-24T19:42:54.635" v="954" actId="1076"/>
        <pc:sldMkLst>
          <pc:docMk/>
          <pc:sldMk cId="2299022887" sldId="269"/>
        </pc:sldMkLst>
        <pc:spChg chg="add mod">
          <ac:chgData name="Eugen Perianu" userId="4d3fff4d2f8d5df9" providerId="LiveId" clId="{36196A72-E734-443C-A5F9-806B55AF0457}" dt="2025-03-24T19:42:54.635" v="954" actId="1076"/>
          <ac:spMkLst>
            <pc:docMk/>
            <pc:sldMk cId="2299022887" sldId="269"/>
            <ac:spMk id="11" creationId="{8D40BE7C-B8D7-4BB4-822F-F7DAEB2DDDE7}"/>
          </ac:spMkLst>
        </pc:spChg>
        <pc:spChg chg="mod">
          <ac:chgData name="Eugen Perianu" userId="4d3fff4d2f8d5df9" providerId="LiveId" clId="{36196A72-E734-443C-A5F9-806B55AF0457}" dt="2025-03-24T19:28:15.096" v="604"/>
          <ac:spMkLst>
            <pc:docMk/>
            <pc:sldMk cId="2299022887" sldId="269"/>
            <ac:spMk id="14" creationId="{40D77950-E989-F581-8ADA-263062B1D48F}"/>
          </ac:spMkLst>
        </pc:spChg>
        <pc:graphicFrameChg chg="add del mod">
          <ac:chgData name="Eugen Perianu" userId="4d3fff4d2f8d5df9" providerId="LiveId" clId="{36196A72-E734-443C-A5F9-806B55AF0457}" dt="2025-03-24T19:28:42.954" v="606"/>
          <ac:graphicFrameMkLst>
            <pc:docMk/>
            <pc:sldMk cId="2299022887" sldId="269"/>
            <ac:graphicFrameMk id="2" creationId="{5A24E591-8EEA-442B-AFAC-F3B02E36E35B}"/>
          </ac:graphicFrameMkLst>
        </pc:graphicFrameChg>
      </pc:sldChg>
      <pc:sldChg chg="addSp modSp mod">
        <pc:chgData name="Eugen Perianu" userId="4d3fff4d2f8d5df9" providerId="LiveId" clId="{36196A72-E734-443C-A5F9-806B55AF0457}" dt="2025-03-24T20:00:45.350" v="992" actId="20577"/>
        <pc:sldMkLst>
          <pc:docMk/>
          <pc:sldMk cId="45279952" sldId="270"/>
        </pc:sldMkLst>
        <pc:spChg chg="add mod">
          <ac:chgData name="Eugen Perianu" userId="4d3fff4d2f8d5df9" providerId="LiveId" clId="{36196A72-E734-443C-A5F9-806B55AF0457}" dt="2025-03-24T20:00:45.350" v="992" actId="20577"/>
          <ac:spMkLst>
            <pc:docMk/>
            <pc:sldMk cId="45279952" sldId="270"/>
            <ac:spMk id="10" creationId="{BC7E83F8-58D9-4D0E-83DA-D1797B7A5FDE}"/>
          </ac:spMkLst>
        </pc:spChg>
        <pc:spChg chg="mod">
          <ac:chgData name="Eugen Perianu" userId="4d3fff4d2f8d5df9" providerId="LiveId" clId="{36196A72-E734-443C-A5F9-806B55AF0457}" dt="2025-03-24T20:00:07.552" v="969" actId="14100"/>
          <ac:spMkLst>
            <pc:docMk/>
            <pc:sldMk cId="45279952" sldId="270"/>
            <ac:spMk id="14" creationId="{FC9CA76F-E8B8-F48C-A72E-5E27B4D179E1}"/>
          </ac:spMkLst>
        </pc:spChg>
      </pc:sldChg>
      <pc:sldChg chg="del">
        <pc:chgData name="Eugen Perianu" userId="4d3fff4d2f8d5df9" providerId="LiveId" clId="{36196A72-E734-443C-A5F9-806B55AF0457}" dt="2025-03-24T20:25:18.458" v="1040" actId="47"/>
        <pc:sldMkLst>
          <pc:docMk/>
          <pc:sldMk cId="3760645304" sldId="271"/>
        </pc:sldMkLst>
      </pc:sldChg>
      <pc:sldChg chg="addSp modSp mod">
        <pc:chgData name="Eugen Perianu" userId="4d3fff4d2f8d5df9" providerId="LiveId" clId="{36196A72-E734-443C-A5F9-806B55AF0457}" dt="2025-03-24T20:33:04.543" v="1083" actId="20577"/>
        <pc:sldMkLst>
          <pc:docMk/>
          <pc:sldMk cId="668252702" sldId="272"/>
        </pc:sldMkLst>
        <pc:spChg chg="add mod">
          <ac:chgData name="Eugen Perianu" userId="4d3fff4d2f8d5df9" providerId="LiveId" clId="{36196A72-E734-443C-A5F9-806B55AF0457}" dt="2025-03-24T20:33:04.543" v="1083" actId="20577"/>
          <ac:spMkLst>
            <pc:docMk/>
            <pc:sldMk cId="668252702" sldId="272"/>
            <ac:spMk id="10" creationId="{44DAF1CB-C5A4-4AE2-9210-B6C9B2A8CE87}"/>
          </ac:spMkLst>
        </pc:spChg>
      </pc:sldChg>
      <pc:sldChg chg="addSp delSp modSp mod">
        <pc:chgData name="Eugen Perianu" userId="4d3fff4d2f8d5df9" providerId="LiveId" clId="{36196A72-E734-443C-A5F9-806B55AF0457}" dt="2025-03-24T20:47:08.603" v="1807" actId="20577"/>
        <pc:sldMkLst>
          <pc:docMk/>
          <pc:sldMk cId="1897154480" sldId="273"/>
        </pc:sldMkLst>
        <pc:spChg chg="del">
          <ac:chgData name="Eugen Perianu" userId="4d3fff4d2f8d5df9" providerId="LiveId" clId="{36196A72-E734-443C-A5F9-806B55AF0457}" dt="2025-03-24T20:37:58.264" v="1085" actId="478"/>
          <ac:spMkLst>
            <pc:docMk/>
            <pc:sldMk cId="1897154480" sldId="273"/>
            <ac:spMk id="3" creationId="{82B407A5-9EDA-CF4D-3D1D-36D9701D6D0C}"/>
          </ac:spMkLst>
        </pc:spChg>
        <pc:spChg chg="add mod">
          <ac:chgData name="Eugen Perianu" userId="4d3fff4d2f8d5df9" providerId="LiveId" clId="{36196A72-E734-443C-A5F9-806B55AF0457}" dt="2025-03-24T20:47:08.603" v="1807" actId="20577"/>
          <ac:spMkLst>
            <pc:docMk/>
            <pc:sldMk cId="1897154480" sldId="273"/>
            <ac:spMk id="10" creationId="{B6038455-74B5-4A34-9B99-BC58BFFD2289}"/>
          </ac:spMkLst>
        </pc:spChg>
      </pc:sldChg>
      <pc:sldChg chg="add del">
        <pc:chgData name="Eugen Perianu" userId="4d3fff4d2f8d5df9" providerId="LiveId" clId="{36196A72-E734-443C-A5F9-806B55AF0457}" dt="2025-03-24T20:46:30.764" v="1804" actId="47"/>
        <pc:sldMkLst>
          <pc:docMk/>
          <pc:sldMk cId="3176781512" sldId="274"/>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1FEEF-965B-E67C-1FB3-2A8F9391A94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824170B-4DE8-2E6F-B5BC-EFC5FD3356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04F758-1324-BB5B-6748-242F094D480F}"/>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E2BA20D0-E7F2-0073-D2D4-125F221B85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0C4651-4F14-BE39-7C80-8FC0441DF9CB}"/>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565873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67D998-31F2-938E-30A4-3EE7763AF1B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CC0106-8538-13EA-9902-79B81605465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CBB5C5C-F38B-55B2-1FCE-DAED8048979C}"/>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DDF1D3BF-CC9A-FC95-B395-EE86AC7C13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B83995-4192-E431-FB08-5305A37C89A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61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0F6A2C-C511-3ED2-9230-4C7C7571396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49A0D8-8755-556D-8AB7-41692A74010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A3B76A-0457-C998-FC97-E35C1BCD93D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CDBB001A-2BAE-D5DA-B400-9B3B27742B9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41DB82-2EA0-D744-4182-B6D90C911B5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96117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2F33-E1D2-F849-F4D4-D4F611C45FA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AD9A3C5-E066-7EE3-3135-259479359E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1C4DF9-5927-019F-04A3-ECA7B3E62BF7}"/>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B01C0DE3-EC64-2FB6-0FBC-E93FB5444E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474391-0245-8E4F-CDCD-3E74BC2AC733}"/>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06068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9CC45-B0AD-D77A-9F4B-93DB298AB5D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5ECBAC4-21FB-456C-5E8E-5D5195E9A1B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782BE9-6F87-F986-E61C-8C5EAF775CC1}"/>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0DF73F38-6993-0DDD-1871-1724F27A5D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8363B8-7907-100D-A788-3B1951B18F45}"/>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9264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FF99F-00F5-2F77-29DB-B35AE735DE1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23046E-2209-8F8B-F1B6-1783F847C23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05D542F-F63D-0973-B220-E691FF3D217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DB6E9B3-3682-75A9-B79B-FA90F0C0B14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5048DE26-26D8-569E-87F5-E431CCC942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490317-143F-2145-9D32-B3C066FC7952}"/>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002211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B3125-7300-90AE-6D1B-2BD91CF39C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E70ED37-C62E-73DE-2200-58E668F309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DAB8D24-2A85-D096-5137-7EE67EAC3B3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5869F1A-2DF4-11D7-6B22-3B286C986F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2A512E9-9055-2F4E-C6D8-6315A43029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A9C65FC-A1CA-D86D-2253-CD40D8225C2A}"/>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8" name="Footer Placeholder 7">
            <a:extLst>
              <a:ext uri="{FF2B5EF4-FFF2-40B4-BE49-F238E27FC236}">
                <a16:creationId xmlns:a16="http://schemas.microsoft.com/office/drawing/2014/main" id="{15D8CC31-6C1D-FEB6-EDC3-5695A7A4E7B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4B7B5A-D15F-DFB5-22A5-F6CDB8267ADC}"/>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701629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5C8B6-90F2-9AE5-E085-4D88292ABD3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7C64056-2844-62C0-0089-53A0EF2DEED8}"/>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4" name="Footer Placeholder 3">
            <a:extLst>
              <a:ext uri="{FF2B5EF4-FFF2-40B4-BE49-F238E27FC236}">
                <a16:creationId xmlns:a16="http://schemas.microsoft.com/office/drawing/2014/main" id="{D4ADDB5C-C455-0F59-A5AE-8B752888CCA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7C5B81B-79AF-C5E8-A651-CD84BDDA98B8}"/>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4180348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E58403-DC15-8DE3-2288-35ED0E04DE36}"/>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3" name="Footer Placeholder 2">
            <a:extLst>
              <a:ext uri="{FF2B5EF4-FFF2-40B4-BE49-F238E27FC236}">
                <a16:creationId xmlns:a16="http://schemas.microsoft.com/office/drawing/2014/main" id="{9CB49235-8A57-41CD-5476-5A9CA9C6AB0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E7A17A1-1EA9-54C1-73F3-2F4498E56FB9}"/>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17136069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5256B-C948-6577-5D21-0CDFC276C0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7FD8AE2-106D-0144-5108-A2860C7321C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0CEFAAE-9658-511E-F5CD-CF0FBE019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94994E-296B-D720-6DF6-67CBFEF234E4}"/>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7EC16325-10BF-CC90-6212-865A9F2C3E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3EDDE4-6630-8F22-85B7-A2EA0BCD982A}"/>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33797979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D87B3-564C-E3D7-752F-800D1A7B02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A02F0CB-52AF-FD54-AC00-2CCF1AB7C5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1FD5300-E0A2-C7C0-A776-50A9BA8EEE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867C54-6080-1F6E-2F25-7CEB3910801A}"/>
              </a:ext>
            </a:extLst>
          </p:cNvPr>
          <p:cNvSpPr>
            <a:spLocks noGrp="1"/>
          </p:cNvSpPr>
          <p:nvPr>
            <p:ph type="dt" sz="half" idx="10"/>
          </p:nvPr>
        </p:nvSpPr>
        <p:spPr/>
        <p:txBody>
          <a:bodyPr/>
          <a:lstStyle/>
          <a:p>
            <a:fld id="{5ED6B5DA-876F-4167-A7FB-AE5FA508FFC1}" type="datetimeFigureOut">
              <a:rPr lang="en-US" smtClean="0"/>
              <a:t>3/25/2025</a:t>
            </a:fld>
            <a:endParaRPr lang="en-US"/>
          </a:p>
        </p:txBody>
      </p:sp>
      <p:sp>
        <p:nvSpPr>
          <p:cNvPr id="6" name="Footer Placeholder 5">
            <a:extLst>
              <a:ext uri="{FF2B5EF4-FFF2-40B4-BE49-F238E27FC236}">
                <a16:creationId xmlns:a16="http://schemas.microsoft.com/office/drawing/2014/main" id="{51C9799D-C1D6-9C64-5966-55E39F7861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5E7E6C-26AB-ED2F-D27A-ED1AABF910E6}"/>
              </a:ext>
            </a:extLst>
          </p:cNvPr>
          <p:cNvSpPr>
            <a:spLocks noGrp="1"/>
          </p:cNvSpPr>
          <p:nvPr>
            <p:ph type="sldNum" sz="quarter" idx="12"/>
          </p:nvPr>
        </p:nvSpPr>
        <p:spPr/>
        <p:txBody>
          <a:bodyPr/>
          <a:lstStyle/>
          <a:p>
            <a:fld id="{EAC1A43E-EFA7-4448-A9D3-9B3D0A9063EF}" type="slidenum">
              <a:rPr lang="en-US" smtClean="0"/>
              <a:t>‹#›</a:t>
            </a:fld>
            <a:endParaRPr lang="en-US"/>
          </a:p>
        </p:txBody>
      </p:sp>
    </p:spTree>
    <p:extLst>
      <p:ext uri="{BB962C8B-B14F-4D97-AF65-F5344CB8AC3E}">
        <p14:creationId xmlns:p14="http://schemas.microsoft.com/office/powerpoint/2010/main" val="2344538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4E081E-9C14-B1CD-B8D8-38E6E61DB6C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AF5DE53-BC5D-195E-F747-D1E6CCD8AC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EEFB22-AC78-DC43-7DE2-E4D483B1C6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ED6B5DA-876F-4167-A7FB-AE5FA508FFC1}" type="datetimeFigureOut">
              <a:rPr lang="en-US" smtClean="0"/>
              <a:t>3/25/2025</a:t>
            </a:fld>
            <a:endParaRPr lang="en-US"/>
          </a:p>
        </p:txBody>
      </p:sp>
      <p:sp>
        <p:nvSpPr>
          <p:cNvPr id="5" name="Footer Placeholder 4">
            <a:extLst>
              <a:ext uri="{FF2B5EF4-FFF2-40B4-BE49-F238E27FC236}">
                <a16:creationId xmlns:a16="http://schemas.microsoft.com/office/drawing/2014/main" id="{5D347225-EE58-39D5-7C0D-B5FDBFFAAC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7157F84A-C79A-CCB6-7BD8-21F2B2CE2E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AC1A43E-EFA7-4448-A9D3-9B3D0A9063EF}" type="slidenum">
              <a:rPr lang="en-US" smtClean="0"/>
              <a:t>‹#›</a:t>
            </a:fld>
            <a:endParaRPr lang="en-US"/>
          </a:p>
        </p:txBody>
      </p:sp>
    </p:spTree>
    <p:extLst>
      <p:ext uri="{BB962C8B-B14F-4D97-AF65-F5344CB8AC3E}">
        <p14:creationId xmlns:p14="http://schemas.microsoft.com/office/powerpoint/2010/main" val="12439530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10" Type="http://schemas.openxmlformats.org/officeDocument/2006/relationships/image" Target="../media/image7.jpe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file:///C:\Users\Addwise\Desktop\Evaluari\ADR%20SE\RE\RegioSE" TargetMode="External"/><Relationship Id="rId7"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facebook.com/adrse.ro" TargetMode="Externa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hyperlink" Target="https://www.facebook.com/adrse.ro" TargetMode="External"/><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hyperlink" Target="file:///C:\Users\Addwise\Desktop\Evaluari\ADR%20SE\RE\RegioSE" TargetMode="External"/><Relationship Id="rId5" Type="http://schemas.openxmlformats.org/officeDocument/2006/relationships/image" Target="../media/image1.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49FC30-684F-E17A-735C-96AAB7E041D9}"/>
              </a:ext>
            </a:extLst>
          </p:cNvPr>
          <p:cNvSpPr>
            <a:spLocks noGrp="1"/>
          </p:cNvSpPr>
          <p:nvPr>
            <p:ph type="ctrTitle"/>
          </p:nvPr>
        </p:nvSpPr>
        <p:spPr>
          <a:xfrm>
            <a:off x="1286191" y="1467193"/>
            <a:ext cx="9144000" cy="910575"/>
          </a:xfrm>
        </p:spPr>
        <p:txBody>
          <a:bodyPr>
            <a:noAutofit/>
          </a:bodyPr>
          <a:lstStyle/>
          <a:p>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Evaluarea intermediară timpurie a </a:t>
            </a:r>
            <a:b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br>
            <a:r>
              <a:rPr lang="it-IT" sz="3200" b="1" dirty="0">
                <a:solidFill>
                  <a:srgbClr val="213F99"/>
                </a:solidFill>
                <a:latin typeface="Calibri" panose="020F0502020204030204" pitchFamily="34" charset="0"/>
                <a:ea typeface="Calibri" panose="020F0502020204030204" pitchFamily="34" charset="0"/>
                <a:cs typeface="Calibri" panose="020F0502020204030204" pitchFamily="34" charset="0"/>
              </a:rPr>
              <a:t>Programului Regional Sud- Est 2021- 2027</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29BD9188-487A-F650-5E7C-71E640B1F59D}"/>
              </a:ext>
            </a:extLst>
          </p:cNvPr>
          <p:cNvSpPr>
            <a:spLocks noGrp="1"/>
          </p:cNvSpPr>
          <p:nvPr>
            <p:ph type="subTitle" idx="1"/>
          </p:nvPr>
        </p:nvSpPr>
        <p:spPr>
          <a:xfrm>
            <a:off x="1524000" y="2571087"/>
            <a:ext cx="9144000" cy="365919"/>
          </a:xfrm>
        </p:spPr>
        <p:txBody>
          <a:bodyPr>
            <a:norm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Prezentarea Raportului de Evaluare – Prioritatea 6</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251921C6-D4D1-374A-D9B9-E72B377E8E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344FCAC-DA03-C8C4-5D49-3705E08A3FC8}"/>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5E469893-2C00-A5FE-4E87-88BF9FE2A3B4}"/>
              </a:ext>
            </a:extLst>
          </p:cNvPr>
          <p:cNvPicPr>
            <a:picLocks noChangeAspect="1"/>
          </p:cNvPicPr>
          <p:nvPr/>
        </p:nvPicPr>
        <p:blipFill>
          <a:blip r:embed="rId5"/>
          <a:stretch>
            <a:fillRect/>
          </a:stretch>
        </p:blipFill>
        <p:spPr>
          <a:xfrm>
            <a:off x="6266329" y="5464122"/>
            <a:ext cx="1250655" cy="447315"/>
          </a:xfrm>
          <a:prstGeom prst="rect">
            <a:avLst/>
          </a:prstGeom>
        </p:spPr>
      </p:pic>
      <p:pic>
        <p:nvPicPr>
          <p:cNvPr id="12" name="Picture 11">
            <a:extLst>
              <a:ext uri="{FF2B5EF4-FFF2-40B4-BE49-F238E27FC236}">
                <a16:creationId xmlns:a16="http://schemas.microsoft.com/office/drawing/2014/main" id="{B6EBA21E-73FF-5A64-9BAD-6BAC178AEA8D}"/>
              </a:ext>
            </a:extLst>
          </p:cNvPr>
          <p:cNvPicPr>
            <a:picLocks noChangeAspect="1"/>
          </p:cNvPicPr>
          <p:nvPr/>
        </p:nvPicPr>
        <p:blipFill>
          <a:blip r:embed="rId6"/>
          <a:stretch>
            <a:fillRect/>
          </a:stretch>
        </p:blipFill>
        <p:spPr>
          <a:xfrm>
            <a:off x="5008854" y="5511531"/>
            <a:ext cx="1257475" cy="466790"/>
          </a:xfrm>
          <a:prstGeom prst="rect">
            <a:avLst/>
          </a:prstGeom>
        </p:spPr>
      </p:pic>
      <p:pic>
        <p:nvPicPr>
          <p:cNvPr id="8" name="Picture 7" descr="A black and blue sign with blue text&#10;&#10;Description automatically generated">
            <a:extLst>
              <a:ext uri="{FF2B5EF4-FFF2-40B4-BE49-F238E27FC236}">
                <a16:creationId xmlns:a16="http://schemas.microsoft.com/office/drawing/2014/main" id="{C8D55FAB-2D10-6D80-1FA1-D0FEC65431C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11" name="Picture 10" descr="A blue and white logo with a bird and a crown&#10;&#10;Description automatically generated">
            <a:extLst>
              <a:ext uri="{FF2B5EF4-FFF2-40B4-BE49-F238E27FC236}">
                <a16:creationId xmlns:a16="http://schemas.microsoft.com/office/drawing/2014/main" id="{01443852-80C6-0771-F39E-CAA02C2A3E4E}"/>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E129030C-0ACA-6670-808B-3F135D8817D9}"/>
              </a:ext>
            </a:extLst>
          </p:cNvPr>
          <p:cNvPicPr>
            <a:picLocks noChangeAspect="1"/>
          </p:cNvPicPr>
          <p:nvPr/>
        </p:nvPicPr>
        <p:blipFill>
          <a:blip r:embed="rId9"/>
          <a:stretch>
            <a:fillRect/>
          </a:stretch>
        </p:blipFill>
        <p:spPr>
          <a:xfrm>
            <a:off x="10728762" y="-298072"/>
            <a:ext cx="1463238" cy="1634377"/>
          </a:xfrm>
          <a:prstGeom prst="rect">
            <a:avLst/>
          </a:prstGeom>
        </p:spPr>
      </p:pic>
      <p:pic>
        <p:nvPicPr>
          <p:cNvPr id="5" name="Picture 4" descr="Prioritatea 6">
            <a:extLst>
              <a:ext uri="{FF2B5EF4-FFF2-40B4-BE49-F238E27FC236}">
                <a16:creationId xmlns:a16="http://schemas.microsoft.com/office/drawing/2014/main" id="{20887267-6B89-40F8-3075-C0B81DC12226}"/>
              </a:ext>
            </a:extLst>
          </p:cNvPr>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91227" y="3317429"/>
            <a:ext cx="3209544" cy="1488218"/>
          </a:xfrm>
          <a:prstGeom prst="rect">
            <a:avLst/>
          </a:prstGeom>
          <a:noFill/>
          <a:ln>
            <a:noFill/>
          </a:ln>
        </p:spPr>
      </p:pic>
    </p:spTree>
    <p:extLst>
      <p:ext uri="{BB962C8B-B14F-4D97-AF65-F5344CB8AC3E}">
        <p14:creationId xmlns:p14="http://schemas.microsoft.com/office/powerpoint/2010/main" val="31941411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26B618-33DC-A157-BD24-6D0DF469376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D187BE-4F9D-74FD-DF9B-13321967BD3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CE516F9C-52A1-A4B3-F433-271243DDEDB8}"/>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62768BD-C527-CAD9-6CB9-60A7C8CDB97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FE9A749-7F8F-AB2B-512B-765EC83457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A3231F2-97E0-F74D-0A51-37A11AF20811}"/>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C0D71265-6AFE-B0E7-85EA-2BE01B976DD3}"/>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59FE54E7-462D-2809-7A51-6C5AC4D0DD7B}"/>
              </a:ext>
            </a:extLst>
          </p:cNvPr>
          <p:cNvSpPr txBox="1">
            <a:spLocks/>
          </p:cNvSpPr>
          <p:nvPr/>
        </p:nvSpPr>
        <p:spPr>
          <a:xfrm>
            <a:off x="751282" y="1464956"/>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3) </a:t>
            </a:r>
            <a:r>
              <a:rPr lang="ro-RO" sz="1600" b="1" dirty="0">
                <a:solidFill>
                  <a:srgbClr val="213F99"/>
                </a:solidFill>
                <a:effectLst/>
                <a:latin typeface="Calibri" panose="020F0502020204030204" pitchFamily="34" charset="0"/>
                <a:ea typeface="Calibri" panose="020F0502020204030204" pitchFamily="34" charset="0"/>
              </a:rPr>
              <a:t>Sunt țintele stabilite pentru Prioritatea 6 realiste? Sunt șanse ca acestea să fie atinse până la finalizarea programului în atingerea obiectivelor Priorității 6? Ce ipoteze de la baza acestora trebuie modificate și cum? </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503FBE4-EB99-4C0F-9859-B623CF6701F4}"/>
              </a:ext>
            </a:extLst>
          </p:cNvPr>
          <p:cNvSpPr txBox="1"/>
          <p:nvPr/>
        </p:nvSpPr>
        <p:spPr>
          <a:xfrm>
            <a:off x="658249" y="2049134"/>
            <a:ext cx="10875500" cy="4455066"/>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GB" sz="1600" dirty="0" err="1">
                <a:solidFill>
                  <a:srgbClr val="213F99"/>
                </a:solidFill>
                <a:latin typeface="Calibri" panose="020F0502020204030204" pitchFamily="34" charset="0"/>
                <a:cs typeface="Calibri" panose="020F0502020204030204" pitchFamily="34" charset="0"/>
              </a:rPr>
              <a:t>Există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domenii</a:t>
            </a:r>
            <a:r>
              <a:rPr lang="en-GB" sz="1600" dirty="0">
                <a:solidFill>
                  <a:srgbClr val="213F99"/>
                </a:solidFill>
                <a:latin typeface="Calibri" panose="020F0502020204030204" pitchFamily="34" charset="0"/>
                <a:cs typeface="Calibri" panose="020F0502020204030204" pitchFamily="34" charset="0"/>
              </a:rPr>
              <a:t> care </a:t>
            </a:r>
            <a:r>
              <a:rPr lang="en-GB" sz="1600" dirty="0" err="1">
                <a:solidFill>
                  <a:srgbClr val="213F99"/>
                </a:solidFill>
                <a:latin typeface="Calibri" panose="020F0502020204030204" pitchFamily="34" charset="0"/>
                <a:cs typeface="Calibri" panose="020F0502020204030204" pitchFamily="34" charset="0"/>
              </a:rPr>
              <a:t>înregistrează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progres</a:t>
            </a:r>
            <a:r>
              <a:rPr lang="en-GB" sz="1600" dirty="0">
                <a:solidFill>
                  <a:srgbClr val="213F99"/>
                </a:solidFill>
                <a:latin typeface="Calibri" panose="020F0502020204030204" pitchFamily="34" charset="0"/>
                <a:cs typeface="Calibri" panose="020F0502020204030204" pitchFamily="34" charset="0"/>
              </a:rPr>
              <a:t>, pe </a:t>
            </a:r>
            <a:r>
              <a:rPr lang="en-GB" sz="1600" dirty="0" err="1">
                <a:solidFill>
                  <a:srgbClr val="213F99"/>
                </a:solidFill>
                <a:latin typeface="Calibri" panose="020F0502020204030204" pitchFamily="34" charset="0"/>
                <a:cs typeface="Calibri" panose="020F0502020204030204" pitchFamily="34" charset="0"/>
              </a:rPr>
              <a:t>baza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proiectelor</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etapizate</a:t>
            </a:r>
            <a:r>
              <a:rPr lang="en-GB" sz="1600" dirty="0">
                <a:solidFill>
                  <a:srgbClr val="213F99"/>
                </a:solidFill>
                <a:latin typeface="Calibri" panose="020F0502020204030204" pitchFamily="34" charset="0"/>
                <a:cs typeface="Calibri" panose="020F0502020204030204" pitchFamily="34" charset="0"/>
              </a:rPr>
              <a:t> continuate din </a:t>
            </a:r>
            <a:r>
              <a:rPr lang="en-GB" sz="1600" dirty="0" err="1">
                <a:solidFill>
                  <a:srgbClr val="213F99"/>
                </a:solidFill>
                <a:latin typeface="Calibri" panose="020F0502020204030204" pitchFamily="34" charset="0"/>
                <a:cs typeface="Calibri" panose="020F0502020204030204" pitchFamily="34" charset="0"/>
              </a:rPr>
              <a:t>perioada</a:t>
            </a:r>
            <a:r>
              <a:rPr lang="en-GB" sz="1600" dirty="0">
                <a:solidFill>
                  <a:srgbClr val="213F99"/>
                </a:solidFill>
                <a:latin typeface="Calibri" panose="020F0502020204030204" pitchFamily="34" charset="0"/>
                <a:cs typeface="Calibri" panose="020F0502020204030204" pitchFamily="34" charset="0"/>
              </a:rPr>
              <a:t> 2014-2020</a:t>
            </a:r>
            <a:r>
              <a:rPr lang="ro-RO" sz="1600" dirty="0">
                <a:solidFill>
                  <a:srgbClr val="213F99"/>
                </a:solidFill>
                <a:latin typeface="Calibri" panose="020F0502020204030204" pitchFamily="34" charset="0"/>
                <a:cs typeface="Calibri" panose="020F0502020204030204" pitchFamily="34" charset="0"/>
              </a:rPr>
              <a:t> - </a:t>
            </a:r>
            <a:r>
              <a:rPr lang="en-GB" sz="1600" dirty="0" err="1">
                <a:solidFill>
                  <a:srgbClr val="213F99"/>
                </a:solidFill>
                <a:latin typeface="Calibri" panose="020F0502020204030204" pitchFamily="34" charset="0"/>
                <a:cs typeface="Calibri" panose="020F0502020204030204" pitchFamily="34" charset="0"/>
              </a:rPr>
              <a:t>realizări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asumate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prin</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contracte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deci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potențiale</a:t>
            </a:r>
            <a:r>
              <a:rPr lang="en-GB" sz="1600" dirty="0">
                <a:solidFill>
                  <a:srgbClr val="213F99"/>
                </a:solidFill>
                <a:latin typeface="Calibri" panose="020F0502020204030204" pitchFamily="34" charset="0"/>
                <a:cs typeface="Calibri" panose="020F0502020204030204" pitchFamily="34" charset="0"/>
              </a:rPr>
              <a:t> cu un grad </a:t>
            </a:r>
            <a:r>
              <a:rPr lang="en-GB" sz="1600" dirty="0" err="1">
                <a:solidFill>
                  <a:srgbClr val="213F99"/>
                </a:solidFill>
                <a:latin typeface="Calibri" panose="020F0502020204030204" pitchFamily="34" charset="0"/>
                <a:cs typeface="Calibri" panose="020F0502020204030204" pitchFamily="34" charset="0"/>
              </a:rPr>
              <a:t>ridicat</a:t>
            </a:r>
            <a:r>
              <a:rPr lang="en-GB" sz="1600" dirty="0">
                <a:solidFill>
                  <a:srgbClr val="213F99"/>
                </a:solidFill>
                <a:latin typeface="Calibri" panose="020F0502020204030204" pitchFamily="34" charset="0"/>
                <a:cs typeface="Calibri" panose="020F0502020204030204" pitchFamily="34" charset="0"/>
              </a:rPr>
              <a:t> de </a:t>
            </a:r>
            <a:r>
              <a:rPr lang="en-GB" sz="1600" dirty="0" err="1">
                <a:solidFill>
                  <a:srgbClr val="213F99"/>
                </a:solidFill>
                <a:latin typeface="Calibri" panose="020F0502020204030204" pitchFamily="34" charset="0"/>
                <a:cs typeface="Calibri" panose="020F0502020204030204" pitchFamily="34" charset="0"/>
              </a:rPr>
              <a:t>probabilitate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însă</a:t>
            </a:r>
            <a:r>
              <a:rPr lang="en-GB" sz="1600" dirty="0">
                <a:solidFill>
                  <a:srgbClr val="213F99"/>
                </a:solidFill>
                <a:latin typeface="Calibri" panose="020F0502020204030204" pitchFamily="34" charset="0"/>
                <a:cs typeface="Calibri" panose="020F0502020204030204" pitchFamily="34" charset="0"/>
              </a:rPr>
              <a:t> nu </a:t>
            </a:r>
            <a:r>
              <a:rPr lang="en-GB" sz="1600" dirty="0" err="1">
                <a:solidFill>
                  <a:srgbClr val="213F99"/>
                </a:solidFill>
                <a:latin typeface="Calibri" panose="020F0502020204030204" pitchFamily="34" charset="0"/>
                <a:cs typeface="Calibri" panose="020F0502020204030204" pitchFamily="34" charset="0"/>
              </a:rPr>
              <a:t>efective</a:t>
            </a:r>
            <a:r>
              <a:rPr lang="en-GB"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La </a:t>
            </a:r>
            <a:r>
              <a:rPr lang="en-US" sz="1600" dirty="0">
                <a:solidFill>
                  <a:srgbClr val="213F99"/>
                </a:solidFill>
                <a:latin typeface="Calibri" panose="020F0502020204030204" pitchFamily="34" charset="0"/>
                <a:cs typeface="Calibri" panose="020F0502020204030204" pitchFamily="34" charset="0"/>
              </a:rPr>
              <a:t>31.12.2024, nu </a:t>
            </a:r>
            <a:r>
              <a:rPr lang="en-US" sz="1600" dirty="0" err="1">
                <a:solidFill>
                  <a:srgbClr val="213F99"/>
                </a:solidFill>
                <a:latin typeface="Calibri" panose="020F0502020204030204" pitchFamily="34" charset="0"/>
                <a:cs typeface="Calibri" panose="020F0502020204030204" pitchFamily="34" charset="0"/>
              </a:rPr>
              <a:t>existau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proiecte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finalizate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cadrul</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P</a:t>
            </a:r>
            <a:r>
              <a:rPr lang="en-US" sz="1600" dirty="0">
                <a:solidFill>
                  <a:srgbClr val="213F99"/>
                </a:solidFill>
                <a:latin typeface="Calibri" panose="020F0502020204030204" pitchFamily="34" charset="0"/>
                <a:cs typeface="Calibri" panose="020F0502020204030204" pitchFamily="34" charset="0"/>
              </a:rPr>
              <a:t>6, </a:t>
            </a:r>
            <a:r>
              <a:rPr lang="en-US" sz="1600" dirty="0" err="1">
                <a:solidFill>
                  <a:srgbClr val="213F99"/>
                </a:solidFill>
                <a:latin typeface="Calibri" panose="020F0502020204030204" pitchFamily="34" charset="0"/>
                <a:cs typeface="Calibri" panose="020F0502020204030204" pitchFamily="34" charset="0"/>
              </a:rPr>
              <a:t>acestea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fiind</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diferite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etape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implementare</a:t>
            </a:r>
            <a:r>
              <a:rPr lang="en-US" sz="1600" dirty="0">
                <a:solidFill>
                  <a:srgbClr val="213F99"/>
                </a:solidFill>
                <a:latin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cs typeface="Calibri" panose="020F0502020204030204" pitchFamily="34" charset="0"/>
            </a:endParaRPr>
          </a:p>
          <a:p>
            <a:pPr marL="742950" lvl="1" indent="-285750" algn="just">
              <a:spcAft>
                <a:spcPts val="300"/>
              </a:spcAft>
              <a:buFont typeface="Arial" panose="020B0604020202020204" pitchFamily="34" charset="0"/>
              <a:buChar char="•"/>
            </a:pPr>
            <a:r>
              <a:rPr lang="ro-RO" sz="1600" dirty="0">
                <a:solidFill>
                  <a:srgbClr val="213F99"/>
                </a:solidFill>
                <a:effectLst/>
                <a:latin typeface="Calibri" panose="020F0502020204030204" pitchFamily="34" charset="0"/>
                <a:ea typeface="MS Mincho" panose="02020609040205080304" pitchFamily="49" charset="-128"/>
              </a:rPr>
              <a:t>La nivelul OS5.1 se observă progrese în domeniul protejării, dezvoltarea și promovării patrimoniului cultural și a serviciilor culturale (28 de proiecte etapizate, din care 5 în zona ITI DD), fiind necesară accelerarea implementării. </a:t>
            </a:r>
          </a:p>
          <a:p>
            <a:pPr marL="742950" lvl="1" indent="-285750" algn="just">
              <a:spcAft>
                <a:spcPts val="300"/>
              </a:spcAft>
              <a:buFont typeface="Arial" panose="020B0604020202020204" pitchFamily="34" charset="0"/>
              <a:buChar char="•"/>
            </a:pPr>
            <a:r>
              <a:rPr lang="ro-RO" sz="1600" dirty="0">
                <a:solidFill>
                  <a:srgbClr val="213F99"/>
                </a:solidFill>
                <a:latin typeface="Calibri" panose="020F0502020204030204" pitchFamily="34" charset="0"/>
                <a:cs typeface="Calibri" panose="020F0502020204030204" pitchFamily="34" charset="0"/>
              </a:rPr>
              <a:t>Progresul</a:t>
            </a:r>
            <a:r>
              <a:rPr lang="ro-RO" sz="1600" dirty="0">
                <a:solidFill>
                  <a:srgbClr val="213F99"/>
                </a:solidFill>
                <a:effectLst/>
                <a:latin typeface="Calibri" panose="020F0502020204030204" pitchFamily="34" charset="0"/>
                <a:ea typeface="MS Mincho" panose="02020609040205080304" pitchFamily="49" charset="-128"/>
              </a:rPr>
              <a:t> la nivelul OS5.2 este foarte scăzut, iar domeniul care arată un mic progres vizează protejarea, dezvoltarea și promovarea activelor turistice publice și a serviciilor turistice (un singur proiect etapizat implementat în zona ITI DD).</a:t>
            </a:r>
          </a:p>
          <a:p>
            <a:pPr marL="742950" lvl="1" indent="-285750" algn="just">
              <a:spcAft>
                <a:spcPts val="300"/>
              </a:spcAft>
              <a:buFont typeface="Arial" panose="020B0604020202020204" pitchFamily="34" charset="0"/>
              <a:buChar char="•"/>
            </a:pPr>
            <a:r>
              <a:rPr lang="en-GB" sz="1600" dirty="0" err="1">
                <a:solidFill>
                  <a:srgbClr val="213F99"/>
                </a:solidFill>
                <a:latin typeface="Calibri" panose="020F0502020204030204" pitchFamily="34" charset="0"/>
                <a:ea typeface="MS Mincho" panose="02020609040205080304" pitchFamily="49" charset="-128"/>
              </a:rPr>
              <a:t>Lipsa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progresului</a:t>
            </a:r>
            <a:r>
              <a:rPr lang="en-GB" sz="1600" dirty="0">
                <a:solidFill>
                  <a:srgbClr val="213F99"/>
                </a:solidFill>
                <a:latin typeface="Calibri" panose="020F0502020204030204" pitchFamily="34" charset="0"/>
                <a:ea typeface="MS Mincho" panose="02020609040205080304" pitchFamily="49" charset="-128"/>
              </a:rPr>
              <a:t> din </a:t>
            </a:r>
            <a:r>
              <a:rPr lang="en-GB" sz="1600" dirty="0" err="1">
                <a:solidFill>
                  <a:srgbClr val="213F99"/>
                </a:solidFill>
                <a:latin typeface="Calibri" panose="020F0502020204030204" pitchFamily="34" charset="0"/>
                <a:ea typeface="MS Mincho" panose="02020609040205080304" pitchFamily="49" charset="-128"/>
              </a:rPr>
              <a:t>alte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domenii</a:t>
            </a:r>
            <a:r>
              <a:rPr lang="en-GB" sz="1600" dirty="0">
                <a:solidFill>
                  <a:srgbClr val="213F99"/>
                </a:solidFill>
                <a:latin typeface="Calibri" panose="020F0502020204030204" pitchFamily="34" charset="0"/>
                <a:ea typeface="MS Mincho" panose="02020609040205080304" pitchFamily="49" charset="-128"/>
              </a:rPr>
              <a:t> ale OS5.1, cum </a:t>
            </a:r>
            <a:r>
              <a:rPr lang="en-GB" sz="1600" dirty="0" err="1">
                <a:solidFill>
                  <a:srgbClr val="213F99"/>
                </a:solidFill>
                <a:latin typeface="Calibri" panose="020F0502020204030204" pitchFamily="34" charset="0"/>
                <a:ea typeface="MS Mincho" panose="02020609040205080304" pitchFamily="49" charset="-128"/>
              </a:rPr>
              <a:t>ar</a:t>
            </a:r>
            <a:r>
              <a:rPr lang="en-GB" sz="1600" dirty="0">
                <a:solidFill>
                  <a:srgbClr val="213F99"/>
                </a:solidFill>
                <a:latin typeface="Calibri" panose="020F0502020204030204" pitchFamily="34" charset="0"/>
                <a:ea typeface="MS Mincho" panose="02020609040205080304" pitchFamily="49" charset="-128"/>
              </a:rPr>
              <a:t> fi </a:t>
            </a:r>
            <a:r>
              <a:rPr lang="en-GB" sz="1600" dirty="0" err="1">
                <a:solidFill>
                  <a:srgbClr val="213F99"/>
                </a:solidFill>
                <a:latin typeface="Calibri" panose="020F0502020204030204" pitchFamily="34" charset="0"/>
                <a:ea typeface="MS Mincho" panose="02020609040205080304" pitchFamily="49" charset="-128"/>
              </a:rPr>
              <a:t>regenerarea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fizică</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și</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securitatea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spațiilor</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publice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sau</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protejarea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dezvoltarea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și</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promovarea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activelor</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turistice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publice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și</a:t>
            </a:r>
            <a:r>
              <a:rPr lang="en-GB" sz="1600" dirty="0">
                <a:solidFill>
                  <a:srgbClr val="213F99"/>
                </a:solidFill>
                <a:latin typeface="Calibri" panose="020F0502020204030204" pitchFamily="34" charset="0"/>
                <a:ea typeface="MS Mincho" panose="02020609040205080304" pitchFamily="49" charset="-128"/>
              </a:rPr>
              <a:t> a </a:t>
            </a:r>
            <a:r>
              <a:rPr lang="en-GB" sz="1600" dirty="0" err="1">
                <a:solidFill>
                  <a:srgbClr val="213F99"/>
                </a:solidFill>
                <a:latin typeface="Calibri" panose="020F0502020204030204" pitchFamily="34" charset="0"/>
                <a:ea typeface="MS Mincho" panose="02020609040205080304" pitchFamily="49" charset="-128"/>
              </a:rPr>
              <a:t>serviciilor</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turistice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sau</a:t>
            </a:r>
            <a:r>
              <a:rPr lang="en-GB" sz="1600" dirty="0">
                <a:solidFill>
                  <a:srgbClr val="213F99"/>
                </a:solidFill>
                <a:latin typeface="Calibri" panose="020F0502020204030204" pitchFamily="34" charset="0"/>
                <a:ea typeface="MS Mincho" panose="02020609040205080304" pitchFamily="49" charset="-128"/>
              </a:rPr>
              <a:t> din </a:t>
            </a:r>
            <a:r>
              <a:rPr lang="en-GB" sz="1600" dirty="0" err="1">
                <a:solidFill>
                  <a:srgbClr val="213F99"/>
                </a:solidFill>
                <a:latin typeface="Calibri" panose="020F0502020204030204" pitchFamily="34" charset="0"/>
                <a:ea typeface="MS Mincho" panose="02020609040205080304" pitchFamily="49" charset="-128"/>
              </a:rPr>
              <a:t>alte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domenii</a:t>
            </a:r>
            <a:r>
              <a:rPr lang="en-GB" sz="1600" dirty="0">
                <a:solidFill>
                  <a:srgbClr val="213F99"/>
                </a:solidFill>
                <a:latin typeface="Calibri" panose="020F0502020204030204" pitchFamily="34" charset="0"/>
                <a:ea typeface="MS Mincho" panose="02020609040205080304" pitchFamily="49" charset="-128"/>
              </a:rPr>
              <a:t> ale OS5.2, cum </a:t>
            </a:r>
            <a:r>
              <a:rPr lang="en-GB" sz="1600" dirty="0" err="1">
                <a:solidFill>
                  <a:srgbClr val="213F99"/>
                </a:solidFill>
                <a:latin typeface="Calibri" panose="020F0502020204030204" pitchFamily="34" charset="0"/>
                <a:ea typeface="MS Mincho" panose="02020609040205080304" pitchFamily="49" charset="-128"/>
              </a:rPr>
              <a:t>ar</a:t>
            </a:r>
            <a:r>
              <a:rPr lang="en-GB" sz="1600" dirty="0">
                <a:solidFill>
                  <a:srgbClr val="213F99"/>
                </a:solidFill>
                <a:latin typeface="Calibri" panose="020F0502020204030204" pitchFamily="34" charset="0"/>
                <a:ea typeface="MS Mincho" panose="02020609040205080304" pitchFamily="49" charset="-128"/>
              </a:rPr>
              <a:t> fi </a:t>
            </a:r>
            <a:r>
              <a:rPr lang="en-GB" sz="1600" dirty="0" err="1">
                <a:solidFill>
                  <a:srgbClr val="213F99"/>
                </a:solidFill>
                <a:latin typeface="Calibri" panose="020F0502020204030204" pitchFamily="34" charset="0"/>
                <a:ea typeface="MS Mincho" panose="02020609040205080304" pitchFamily="49" charset="-128"/>
              </a:rPr>
              <a:t>protejarea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dezvoltarea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și</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promovarea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patrimoniului</a:t>
            </a:r>
            <a:r>
              <a:rPr lang="en-GB" sz="1600" dirty="0">
                <a:solidFill>
                  <a:srgbClr val="213F99"/>
                </a:solidFill>
                <a:latin typeface="Calibri" panose="020F0502020204030204" pitchFamily="34" charset="0"/>
                <a:ea typeface="MS Mincho" panose="02020609040205080304" pitchFamily="49" charset="-128"/>
              </a:rPr>
              <a:t> cultural </a:t>
            </a:r>
            <a:r>
              <a:rPr lang="en-GB" sz="1600" dirty="0" err="1">
                <a:solidFill>
                  <a:srgbClr val="213F99"/>
                </a:solidFill>
                <a:latin typeface="Calibri" panose="020F0502020204030204" pitchFamily="34" charset="0"/>
                <a:ea typeface="MS Mincho" panose="02020609040205080304" pitchFamily="49" charset="-128"/>
              </a:rPr>
              <a:t>și</a:t>
            </a:r>
            <a:r>
              <a:rPr lang="en-GB" sz="1600" dirty="0">
                <a:solidFill>
                  <a:srgbClr val="213F99"/>
                </a:solidFill>
                <a:latin typeface="Calibri" panose="020F0502020204030204" pitchFamily="34" charset="0"/>
                <a:ea typeface="MS Mincho" panose="02020609040205080304" pitchFamily="49" charset="-128"/>
              </a:rPr>
              <a:t> a </a:t>
            </a:r>
            <a:r>
              <a:rPr lang="en-GB" sz="1600" dirty="0" err="1">
                <a:solidFill>
                  <a:srgbClr val="213F99"/>
                </a:solidFill>
                <a:latin typeface="Calibri" panose="020F0502020204030204" pitchFamily="34" charset="0"/>
                <a:ea typeface="MS Mincho" panose="02020609040205080304" pitchFamily="49" charset="-128"/>
              </a:rPr>
              <a:t>serviciilor</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culturale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arată</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nevoia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accelerării</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lansării</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apelurilor</a:t>
            </a:r>
            <a:r>
              <a:rPr lang="en-GB" sz="1600" dirty="0">
                <a:solidFill>
                  <a:srgbClr val="213F99"/>
                </a:solidFill>
                <a:latin typeface="Calibri" panose="020F0502020204030204" pitchFamily="34" charset="0"/>
                <a:ea typeface="MS Mincho" panose="02020609040205080304" pitchFamily="49" charset="-128"/>
              </a:rPr>
              <a:t> de </a:t>
            </a:r>
            <a:r>
              <a:rPr lang="en-GB" sz="1600" dirty="0" err="1">
                <a:solidFill>
                  <a:srgbClr val="213F99"/>
                </a:solidFill>
                <a:latin typeface="Calibri" panose="020F0502020204030204" pitchFamily="34" charset="0"/>
                <a:ea typeface="MS Mincho" panose="02020609040205080304" pitchFamily="49" charset="-128"/>
              </a:rPr>
              <a:t>proiecte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dublată</a:t>
            </a:r>
            <a:r>
              <a:rPr lang="en-GB" sz="1600" dirty="0">
                <a:solidFill>
                  <a:srgbClr val="213F99"/>
                </a:solidFill>
                <a:latin typeface="Calibri" panose="020F0502020204030204" pitchFamily="34" charset="0"/>
                <a:ea typeface="MS Mincho" panose="02020609040205080304" pitchFamily="49" charset="-128"/>
              </a:rPr>
              <a:t> de </a:t>
            </a:r>
            <a:r>
              <a:rPr lang="en-GB" sz="1600" dirty="0" err="1">
                <a:solidFill>
                  <a:srgbClr val="213F99"/>
                </a:solidFill>
                <a:latin typeface="Calibri" panose="020F0502020204030204" pitchFamily="34" charset="0"/>
                <a:ea typeface="MS Mincho" panose="02020609040205080304" pitchFamily="49" charset="-128"/>
              </a:rPr>
              <a:t>reducerea</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perioadei</a:t>
            </a:r>
            <a:r>
              <a:rPr lang="en-GB" sz="1600" dirty="0">
                <a:solidFill>
                  <a:srgbClr val="213F99"/>
                </a:solidFill>
                <a:latin typeface="Calibri" panose="020F0502020204030204" pitchFamily="34" charset="0"/>
                <a:ea typeface="MS Mincho" panose="02020609040205080304" pitchFamily="49" charset="-128"/>
              </a:rPr>
              <a:t> de </a:t>
            </a:r>
            <a:r>
              <a:rPr lang="en-GB" sz="1600" dirty="0" err="1">
                <a:solidFill>
                  <a:srgbClr val="213F99"/>
                </a:solidFill>
                <a:latin typeface="Calibri" panose="020F0502020204030204" pitchFamily="34" charset="0"/>
                <a:ea typeface="MS Mincho" panose="02020609040205080304" pitchFamily="49" charset="-128"/>
              </a:rPr>
              <a:t>evaluare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selecție</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și</a:t>
            </a:r>
            <a:r>
              <a:rPr lang="en-GB" sz="1600" dirty="0">
                <a:solidFill>
                  <a:srgbClr val="213F99"/>
                </a:solidFill>
                <a:latin typeface="Calibri" panose="020F0502020204030204" pitchFamily="34" charset="0"/>
                <a:ea typeface="MS Mincho" panose="02020609040205080304" pitchFamily="49" charset="-128"/>
              </a:rPr>
              <a:t> </a:t>
            </a:r>
            <a:r>
              <a:rPr lang="en-GB" sz="1600" dirty="0" err="1">
                <a:solidFill>
                  <a:srgbClr val="213F99"/>
                </a:solidFill>
                <a:latin typeface="Calibri" panose="020F0502020204030204" pitchFamily="34" charset="0"/>
                <a:ea typeface="MS Mincho" panose="02020609040205080304" pitchFamily="49" charset="-128"/>
              </a:rPr>
              <a:t>contractare</a:t>
            </a:r>
            <a:r>
              <a:rPr lang="en-GB" sz="1600" dirty="0">
                <a:solidFill>
                  <a:srgbClr val="213F99"/>
                </a:solidFill>
                <a:latin typeface="Calibri" panose="020F0502020204030204" pitchFamily="34" charset="0"/>
                <a:ea typeface="MS Mincho" panose="02020609040205080304" pitchFamily="49" charset="-128"/>
              </a:rPr>
              <a:t>.</a:t>
            </a:r>
            <a:endParaRPr lang="en-US" sz="1600" dirty="0">
              <a:solidFill>
                <a:srgbClr val="213F99"/>
              </a:solidFill>
              <a:latin typeface="Calibri" panose="020F0502020204030204" pitchFamily="34" charset="0"/>
              <a:ea typeface="MS Mincho" panose="02020609040205080304" pitchFamily="49" charset="-128"/>
            </a:endParaRPr>
          </a:p>
          <a:p>
            <a:pPr marL="285750" indent="-285750" algn="just">
              <a:spcAft>
                <a:spcPts val="1200"/>
              </a:spcAft>
              <a:buFont typeface="Arial" panose="020B0604020202020204" pitchFamily="34" charset="0"/>
              <a:buChar char="•"/>
            </a:pPr>
            <a:r>
              <a:rPr lang="en-GB" sz="1600" dirty="0" err="1">
                <a:solidFill>
                  <a:srgbClr val="213F99"/>
                </a:solidFill>
                <a:latin typeface="Calibri" panose="020F0502020204030204" pitchFamily="34" charset="0"/>
                <a:cs typeface="Calibri" panose="020F0502020204030204" pitchFamily="34" charset="0"/>
              </a:rPr>
              <a:t>Perspectiva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îndeplinirii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țintelor</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cadrului</a:t>
            </a:r>
            <a:r>
              <a:rPr lang="en-GB" sz="1600" dirty="0">
                <a:solidFill>
                  <a:srgbClr val="213F99"/>
                </a:solidFill>
                <a:latin typeface="Calibri" panose="020F0502020204030204" pitchFamily="34" charset="0"/>
                <a:cs typeface="Calibri" panose="020F0502020204030204" pitchFamily="34" charset="0"/>
              </a:rPr>
              <a:t> de </a:t>
            </a:r>
            <a:r>
              <a:rPr lang="en-GB" sz="1600" dirty="0" err="1">
                <a:solidFill>
                  <a:srgbClr val="213F99"/>
                </a:solidFill>
                <a:latin typeface="Calibri" panose="020F0502020204030204" pitchFamily="34" charset="0"/>
                <a:cs typeface="Calibri" panose="020F0502020204030204" pitchFamily="34" charset="0"/>
              </a:rPr>
              <a:t>performanță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este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pozitivă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și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este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susținută</a:t>
            </a:r>
            <a:r>
              <a:rPr lang="en-GB" sz="1600" dirty="0">
                <a:solidFill>
                  <a:srgbClr val="213F99"/>
                </a:solidFill>
                <a:latin typeface="Calibri" panose="020F0502020204030204" pitchFamily="34" charset="0"/>
                <a:cs typeface="Calibri" panose="020F0502020204030204" pitchFamily="34" charset="0"/>
              </a:rPr>
              <a:t> de </a:t>
            </a:r>
            <a:r>
              <a:rPr lang="en-GB" sz="1600" dirty="0" err="1">
                <a:solidFill>
                  <a:srgbClr val="213F99"/>
                </a:solidFill>
                <a:latin typeface="Calibri" panose="020F0502020204030204" pitchFamily="34" charset="0"/>
                <a:cs typeface="Calibri" panose="020F0502020204030204" pitchFamily="34" charset="0"/>
              </a:rPr>
              <a:t>interesul</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și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cererea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beneficiarilor</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pentru</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finanțare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peste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bugetul</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alocat</a:t>
            </a:r>
            <a:r>
              <a:rPr lang="en-GB" sz="1600" dirty="0">
                <a:solidFill>
                  <a:srgbClr val="213F99"/>
                </a:solidFill>
                <a:latin typeface="Calibri" panose="020F0502020204030204" pitchFamily="34" charset="0"/>
                <a:cs typeface="Calibri" panose="020F0502020204030204" pitchFamily="34" charset="0"/>
              </a:rPr>
              <a:t>. Pe de </a:t>
            </a:r>
            <a:r>
              <a:rPr lang="en-GB" sz="1600" dirty="0" err="1">
                <a:solidFill>
                  <a:srgbClr val="213F99"/>
                </a:solidFill>
                <a:latin typeface="Calibri" panose="020F0502020204030204" pitchFamily="34" charset="0"/>
                <a:cs typeface="Calibri" panose="020F0502020204030204" pitchFamily="34" charset="0"/>
              </a:rPr>
              <a:t>altă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parte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însă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există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riscuri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privind</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nefinalizarea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proiectelor</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dacă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contractarea</a:t>
            </a:r>
            <a:r>
              <a:rPr lang="en-GB" sz="1600" dirty="0">
                <a:solidFill>
                  <a:srgbClr val="213F99"/>
                </a:solidFill>
                <a:latin typeface="Calibri" panose="020F0502020204030204" pitchFamily="34" charset="0"/>
                <a:cs typeface="Calibri" panose="020F0502020204030204" pitchFamily="34" charset="0"/>
              </a:rPr>
              <a:t> de </a:t>
            </a:r>
            <a:r>
              <a:rPr lang="en-GB" sz="1600" dirty="0" err="1">
                <a:solidFill>
                  <a:srgbClr val="213F99"/>
                </a:solidFill>
                <a:latin typeface="Calibri" panose="020F0502020204030204" pitchFamily="34" charset="0"/>
                <a:cs typeface="Calibri" panose="020F0502020204030204" pitchFamily="34" charset="0"/>
              </a:rPr>
              <a:t>proiecte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noi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continuă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să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întârzie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sau</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resursele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financiare</a:t>
            </a:r>
            <a:r>
              <a:rPr lang="en-GB" sz="1600" dirty="0">
                <a:solidFill>
                  <a:srgbClr val="213F99"/>
                </a:solidFill>
                <a:latin typeface="Calibri" panose="020F0502020204030204" pitchFamily="34" charset="0"/>
                <a:cs typeface="Calibri" panose="020F0502020204030204" pitchFamily="34" charset="0"/>
              </a:rPr>
              <a:t> locale nu </a:t>
            </a:r>
            <a:r>
              <a:rPr lang="en-GB" sz="1600" dirty="0" err="1">
                <a:solidFill>
                  <a:srgbClr val="213F99"/>
                </a:solidFill>
                <a:latin typeface="Calibri" panose="020F0502020204030204" pitchFamily="34" charset="0"/>
                <a:cs typeface="Calibri" panose="020F0502020204030204" pitchFamily="34" charset="0"/>
              </a:rPr>
              <a:t>vor</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putea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acoperi</a:t>
            </a:r>
            <a:r>
              <a:rPr lang="en-GB" sz="1600" dirty="0">
                <a:solidFill>
                  <a:srgbClr val="213F99"/>
                </a:solidFill>
                <a:latin typeface="Calibri" panose="020F0502020204030204" pitchFamily="34" charset="0"/>
                <a:cs typeface="Calibri" panose="020F0502020204030204" pitchFamily="34" charset="0"/>
              </a:rPr>
              <a:t> o </a:t>
            </a:r>
            <a:r>
              <a:rPr lang="en-GB" sz="1600" dirty="0" err="1">
                <a:solidFill>
                  <a:srgbClr val="213F99"/>
                </a:solidFill>
                <a:latin typeface="Calibri" panose="020F0502020204030204" pitchFamily="34" charset="0"/>
                <a:cs typeface="Calibri" panose="020F0502020204030204" pitchFamily="34" charset="0"/>
              </a:rPr>
              <a:t>eventuală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creștere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imprevizibilă</a:t>
            </a:r>
            <a:r>
              <a:rPr lang="en-GB" sz="1600" dirty="0">
                <a:solidFill>
                  <a:srgbClr val="213F99"/>
                </a:solidFill>
                <a:latin typeface="Calibri" panose="020F0502020204030204" pitchFamily="34" charset="0"/>
                <a:cs typeface="Calibri" panose="020F0502020204030204" pitchFamily="34" charset="0"/>
              </a:rPr>
              <a:t> a </a:t>
            </a:r>
            <a:r>
              <a:rPr lang="en-GB" sz="1600" dirty="0" err="1">
                <a:solidFill>
                  <a:srgbClr val="213F99"/>
                </a:solidFill>
                <a:latin typeface="Calibri" panose="020F0502020204030204" pitchFamily="34" charset="0"/>
                <a:cs typeface="Calibri" panose="020F0502020204030204" pitchFamily="34" charset="0"/>
              </a:rPr>
              <a:t>prețurilor</a:t>
            </a:r>
            <a:r>
              <a:rPr lang="en-GB" sz="1600" dirty="0">
                <a:solidFill>
                  <a:srgbClr val="213F99"/>
                </a:solidFill>
                <a:latin typeface="Calibri" panose="020F0502020204030204" pitchFamily="34" charset="0"/>
                <a:cs typeface="Calibri" panose="020F0502020204030204" pitchFamily="34" charset="0"/>
              </a:rPr>
              <a:t>.</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endParaRPr lang="en-US" sz="1600" dirty="0">
              <a:solidFill>
                <a:srgbClr val="213F9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017199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4006A-40CC-5BAB-7214-4C9D7774825C}"/>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CA510B1B-7FB6-9883-2D39-C45E0D2064D8}"/>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CFFA463-B05A-481D-E22A-18B752B3E5F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18F7535-B65C-834C-EDFE-5626D37E90BC}"/>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D0C1AE6-1F92-8BBB-3D03-4A758C411EE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87C651D3-B5F0-4FCD-EED6-27476C943BE5}"/>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D848AFDB-C336-87E0-F491-82372111E293}"/>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37CEA665-79B0-738D-5E8B-0A4A7F266E78}"/>
              </a:ext>
            </a:extLst>
          </p:cNvPr>
          <p:cNvSpPr txBox="1">
            <a:spLocks/>
          </p:cNvSpPr>
          <p:nvPr/>
        </p:nvSpPr>
        <p:spPr>
          <a:xfrm>
            <a:off x="751282" y="1464956"/>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5) </a:t>
            </a:r>
            <a:r>
              <a:rPr lang="ro-RO" sz="1600" b="1" dirty="0">
                <a:solidFill>
                  <a:srgbClr val="213F99"/>
                </a:solidFill>
                <a:effectLst/>
                <a:latin typeface="Calibri" panose="020F0502020204030204" pitchFamily="34" charset="0"/>
                <a:ea typeface="Calibri" panose="020F0502020204030204" pitchFamily="34" charset="0"/>
              </a:rPr>
              <a:t>Progresul realizat în ceea ce privește contractarea proiectelor în zona ITI DD este suficient astfel încât să se atingă obiectivele acestui mecanism?</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8A859658-0679-5B66-075C-1E0E4A6259C0}"/>
              </a:ext>
            </a:extLst>
          </p:cNvPr>
          <p:cNvSpPr txBox="1"/>
          <p:nvPr/>
        </p:nvSpPr>
        <p:spPr>
          <a:xfrm>
            <a:off x="658249" y="2272083"/>
            <a:ext cx="10875500" cy="4031873"/>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ro-RO" dirty="0">
                <a:solidFill>
                  <a:srgbClr val="213F99"/>
                </a:solidFill>
                <a:latin typeface="Calibri" panose="020F0502020204030204" pitchFamily="34" charset="0"/>
                <a:ea typeface="MS Mincho" panose="02020609040205080304" pitchFamily="49" charset="-128"/>
              </a:rPr>
              <a:t>Din perspectiva gradului de contractare raportat la total alocare ITI DD - P6, analiza portofoliului de proiecte indică un grad de contractare de aprox. 32%, iar din perspectiva obiectivelor specifice gradul de contractare este de aprox. 54% din total alocare OS5.1 și 12% din total alocare OS5.2. </a:t>
            </a:r>
          </a:p>
          <a:p>
            <a:pPr marL="285750" indent="-285750" algn="just">
              <a:spcAft>
                <a:spcPts val="1200"/>
              </a:spcAft>
              <a:buFont typeface="Arial" panose="020B0604020202020204" pitchFamily="34" charset="0"/>
              <a:buChar char="•"/>
            </a:pPr>
            <a:r>
              <a:rPr lang="ro-RO" dirty="0">
                <a:solidFill>
                  <a:srgbClr val="213F99"/>
                </a:solidFill>
                <a:latin typeface="Calibri" panose="020F0502020204030204" pitchFamily="34" charset="0"/>
                <a:ea typeface="MS Mincho" panose="02020609040205080304" pitchFamily="49" charset="-128"/>
              </a:rPr>
              <a:t>Gradul de contractare la nivelul OS5.1 indică o performanță bună, dar cu necesitatea accelerării contractării de noi proiecte. În ceea ce privește OS5.2 gradul de contractare indică o performanță scăzută a programului, fiind sub așteptări.</a:t>
            </a:r>
          </a:p>
          <a:p>
            <a:pPr marL="285750" indent="-285750" algn="just">
              <a:spcAft>
                <a:spcPts val="1200"/>
              </a:spcAft>
              <a:buFont typeface="Arial" panose="020B0604020202020204" pitchFamily="34" charset="0"/>
              <a:buChar char="•"/>
            </a:pPr>
            <a:r>
              <a:rPr lang="ro-RO" dirty="0">
                <a:solidFill>
                  <a:srgbClr val="213F99"/>
                </a:solidFill>
                <a:latin typeface="Calibri" panose="020F0502020204030204" pitchFamily="34" charset="0"/>
                <a:ea typeface="MS Mincho" panose="02020609040205080304" pitchFamily="49" charset="-128"/>
              </a:rPr>
              <a:t>La 31.12.2024, în zona ITI DD: </a:t>
            </a:r>
            <a:r>
              <a:rPr lang="ro-RO" dirty="0">
                <a:solidFill>
                  <a:srgbClr val="213F99"/>
                </a:solidFill>
                <a:latin typeface="Calibri" panose="020F0502020204030204" pitchFamily="34" charset="0"/>
                <a:cs typeface="Calibri" panose="020F0502020204030204" pitchFamily="34" charset="0"/>
              </a:rPr>
              <a:t>3 apeluri pentru proiecte etapizate, 6 proiecte contractate (5 proiecte OS5.1 și 1 proiect OS5.2), în valoare totală de 7 mil EUR.</a:t>
            </a:r>
            <a:endParaRPr lang="ro-RO" dirty="0">
              <a:solidFill>
                <a:srgbClr val="213F99"/>
              </a:solidFill>
              <a:latin typeface="Calibri" panose="020F0502020204030204" pitchFamily="34" charset="0"/>
              <a:ea typeface="MS Mincho" panose="02020609040205080304" pitchFamily="49" charset="-128"/>
            </a:endParaRPr>
          </a:p>
          <a:p>
            <a:pPr marL="285750" indent="-285750" algn="just">
              <a:spcAft>
                <a:spcPts val="1200"/>
              </a:spcAft>
              <a:buFont typeface="Arial" panose="020B0604020202020204" pitchFamily="34" charset="0"/>
              <a:buChar char="•"/>
            </a:pPr>
            <a:r>
              <a:rPr lang="ro-RO" dirty="0">
                <a:solidFill>
                  <a:srgbClr val="213F99"/>
                </a:solidFill>
                <a:latin typeface="Calibri" panose="020F0502020204030204" pitchFamily="34" charset="0"/>
                <a:ea typeface="MS Mincho" panose="02020609040205080304" pitchFamily="49" charset="-128"/>
              </a:rPr>
              <a:t>Din perspectiva gradului de contractare pe obiective, proiectele ITI DD reprezintă 11% din total contractat la nivelul OS5.1 și 100% la nivelul OS5.2. Din perspectiva numărului de proiecte din total proiecte contractate pe obiective specifice rezultă că cele 5 proiecte OS5.1 reprezintă 18% și proiectul OS5.2 reprezintă 100%. </a:t>
            </a:r>
          </a:p>
          <a:p>
            <a:pPr marL="285750" indent="-285750" algn="just">
              <a:spcAft>
                <a:spcPts val="1200"/>
              </a:spcAft>
              <a:buFont typeface="Arial" panose="020B0604020202020204" pitchFamily="34" charset="0"/>
              <a:buChar char="•"/>
            </a:pPr>
            <a:endParaRPr lang="en-US" dirty="0">
              <a:solidFill>
                <a:srgbClr val="213F99"/>
              </a:solidFill>
              <a:latin typeface="Calibri" panose="020F0502020204030204" pitchFamily="34" charset="0"/>
              <a:ea typeface="MS Mincho" panose="02020609040205080304" pitchFamily="49" charset="-128"/>
            </a:endParaRPr>
          </a:p>
        </p:txBody>
      </p:sp>
    </p:spTree>
    <p:extLst>
      <p:ext uri="{BB962C8B-B14F-4D97-AF65-F5344CB8AC3E}">
        <p14:creationId xmlns:p14="http://schemas.microsoft.com/office/powerpoint/2010/main" val="24755741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264408-34DA-F31A-F267-37A781D99353}"/>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62A544D-1602-4F92-F48F-3CFEF0B30AF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35E8EC43-D143-BB13-BFC2-4F5E56D6ADF7}"/>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496BB4E4-EC45-C804-4FF5-9A8516EDF618}"/>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5127DC45-571B-5A3D-9F64-6D0C9D4C2C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9760A662-C526-7960-BE08-4EDF1FCCE56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983A65AD-B468-2539-4C11-4B3152CE3FE4}"/>
              </a:ext>
            </a:extLst>
          </p:cNvPr>
          <p:cNvSpPr txBox="1"/>
          <p:nvPr/>
        </p:nvSpPr>
        <p:spPr>
          <a:xfrm>
            <a:off x="554637" y="1013976"/>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166AF05F-E2E7-4FEE-94A7-643FE0A8CC62}"/>
              </a:ext>
            </a:extLst>
          </p:cNvPr>
          <p:cNvSpPr txBox="1">
            <a:spLocks/>
          </p:cNvSpPr>
          <p:nvPr/>
        </p:nvSpPr>
        <p:spPr>
          <a:xfrm>
            <a:off x="601808" y="1318892"/>
            <a:ext cx="11440718" cy="36591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4) </a:t>
            </a:r>
            <a:r>
              <a:rPr lang="ro-RO" sz="1600" b="1" dirty="0">
                <a:solidFill>
                  <a:srgbClr val="213F99"/>
                </a:solidFill>
                <a:effectLst/>
                <a:latin typeface="Calibri" panose="020F0502020204030204" pitchFamily="34" charset="0"/>
                <a:ea typeface="Calibri" panose="020F0502020204030204" pitchFamily="34" charset="0"/>
              </a:rPr>
              <a:t>Cât de eficace a fost structura instituțională/personalul organismelor de punere în aplicare? Ce mecanisme de implementare necesită îmbunătățire? În ansamblu și în ITI DD.</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0635B7B6-904C-4870-9402-D984F61CD1B4}"/>
              </a:ext>
            </a:extLst>
          </p:cNvPr>
          <p:cNvSpPr txBox="1"/>
          <p:nvPr/>
        </p:nvSpPr>
        <p:spPr>
          <a:xfrm>
            <a:off x="554637" y="1888066"/>
            <a:ext cx="10806674" cy="4616648"/>
          </a:xfrm>
          <a:prstGeom prst="rect">
            <a:avLst/>
          </a:prstGeom>
          <a:noFill/>
        </p:spPr>
        <p:txBody>
          <a:bodyPr wrap="square">
            <a:spAutoFit/>
          </a:bodyPr>
          <a:lstStyle/>
          <a:p>
            <a:pPr algn="just">
              <a:spcAft>
                <a:spcPts val="300"/>
              </a:spcAft>
            </a:pPr>
            <a:r>
              <a:rPr lang="en-US" sz="1600" dirty="0" err="1">
                <a:solidFill>
                  <a:srgbClr val="213F99"/>
                </a:solidFill>
                <a:latin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Priorității</a:t>
            </a:r>
            <a:r>
              <a:rPr lang="ro-RO"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afectată</a:t>
            </a:r>
            <a:r>
              <a:rPr lang="en-US" sz="1600" dirty="0">
                <a:solidFill>
                  <a:srgbClr val="213F99"/>
                </a:solidFill>
                <a:latin typeface="Calibri" panose="020F0502020204030204" pitchFamily="34" charset="0"/>
                <a:cs typeface="Calibri" panose="020F0502020204030204" pitchFamily="34" charset="0"/>
              </a:rPr>
              <a:t> de o </a:t>
            </a:r>
            <a:r>
              <a:rPr lang="en-US" sz="1600" dirty="0" err="1">
                <a:solidFill>
                  <a:srgbClr val="213F99"/>
                </a:solidFill>
                <a:latin typeface="Calibri" panose="020F0502020204030204" pitchFamily="34" charset="0"/>
                <a:cs typeface="Calibri" panose="020F0502020204030204" pitchFamily="34" charset="0"/>
              </a:rPr>
              <a:t>serie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bariere</a:t>
            </a:r>
            <a:r>
              <a:rPr lang="en-US" sz="1600" dirty="0">
                <a:solidFill>
                  <a:srgbClr val="213F99"/>
                </a:solidFill>
                <a:latin typeface="Calibri" panose="020F0502020204030204" pitchFamily="34" charset="0"/>
                <a:cs typeface="Calibri" panose="020F0502020204030204" pitchFamily="34" charset="0"/>
              </a:rPr>
              <a:t> administrative, </a:t>
            </a:r>
            <a:r>
              <a:rPr lang="en-US" sz="1600" dirty="0" err="1">
                <a:solidFill>
                  <a:srgbClr val="213F99"/>
                </a:solidFill>
                <a:latin typeface="Calibri" panose="020F0502020204030204" pitchFamily="34" charset="0"/>
                <a:cs typeface="Calibri" panose="020F0502020204030204" pitchFamily="34" charset="0"/>
              </a:rPr>
              <a:t>financiare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operaționale</a:t>
            </a:r>
            <a:r>
              <a:rPr lang="en-US" sz="1600" dirty="0">
                <a:solidFill>
                  <a:srgbClr val="213F99"/>
                </a:solidFill>
                <a:latin typeface="Calibri" panose="020F0502020204030204" pitchFamily="34" charset="0"/>
                <a:cs typeface="Calibri" panose="020F0502020204030204" pitchFamily="34" charset="0"/>
              </a:rPr>
              <a:t>, care au </a:t>
            </a:r>
            <a:r>
              <a:rPr lang="en-US" sz="1600" dirty="0" err="1">
                <a:solidFill>
                  <a:srgbClr val="213F99"/>
                </a:solidFill>
                <a:latin typeface="Calibri" panose="020F0502020204030204" pitchFamily="34" charset="0"/>
                <a:cs typeface="Calibri" panose="020F0502020204030204" pitchFamily="34" charset="0"/>
              </a:rPr>
              <a:t>limitat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absorbția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fondurilor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atingerea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obiectivelor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planificate</a:t>
            </a:r>
            <a:r>
              <a:rPr lang="ro-RO" sz="1600" dirty="0">
                <a:solidFill>
                  <a:srgbClr val="213F99"/>
                </a:solidFill>
                <a:latin typeface="Calibri" panose="020F0502020204030204" pitchFamily="34" charset="0"/>
                <a:cs typeface="Calibri" panose="020F0502020204030204" pitchFamily="34" charset="0"/>
              </a:rPr>
              <a:t>:</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Întârzieri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în</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lansarea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cauzate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întârzieri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adoptarea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cadrului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normativ</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național</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disfuncționalități</a:t>
            </a:r>
            <a:r>
              <a:rPr lang="en-US" sz="1600" dirty="0">
                <a:solidFill>
                  <a:srgbClr val="213F99"/>
                </a:solidFill>
                <a:latin typeface="Calibri" panose="020F0502020204030204" pitchFamily="34" charset="0"/>
                <a:cs typeface="Calibri" panose="020F0502020204030204" pitchFamily="34" charset="0"/>
              </a:rPr>
              <a:t> ale </a:t>
            </a:r>
            <a:r>
              <a:rPr lang="en-US" sz="1600" dirty="0" err="1">
                <a:solidFill>
                  <a:srgbClr val="213F99"/>
                </a:solidFill>
                <a:latin typeface="Calibri" panose="020F0502020204030204" pitchFamily="34" charset="0"/>
                <a:cs typeface="Calibri" panose="020F0502020204030204" pitchFamily="34" charset="0"/>
              </a:rPr>
              <a:t>platformei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MySMIS</a:t>
            </a:r>
            <a:r>
              <a:rPr lang="ro-RO" sz="1600" dirty="0">
                <a:solidFill>
                  <a:srgbClr val="213F99"/>
                </a:solidFill>
                <a:latin typeface="Calibri" panose="020F0502020204030204" pitchFamily="34" charset="0"/>
                <a:cs typeface="Calibri" panose="020F0502020204030204" pitchFamily="34" charset="0"/>
              </a:rPr>
              <a:t>, necesitatea modificării programului pentru includerea apelurilor pentru etapizate etapizate</a:t>
            </a:r>
            <a:r>
              <a:rPr lang="en-US" sz="1600" dirty="0">
                <a:solidFill>
                  <a:srgbClr val="213F99"/>
                </a:solidFill>
                <a:latin typeface="Calibri" panose="020F0502020204030204" pitchFamily="34" charset="0"/>
                <a:cs typeface="Calibri" panose="020F0502020204030204" pitchFamily="34" charset="0"/>
              </a:rPr>
              <a:t>. </a:t>
            </a: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Lipsa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predictibilității</a:t>
            </a:r>
            <a:r>
              <a:rPr lang="en-US" sz="1600" b="1" dirty="0">
                <a:solidFill>
                  <a:srgbClr val="31B34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calendarul</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ducând</a:t>
            </a:r>
            <a:r>
              <a:rPr lang="en-US" sz="1600" dirty="0">
                <a:solidFill>
                  <a:srgbClr val="213F99"/>
                </a:solidFill>
                <a:latin typeface="Calibri" panose="020F0502020204030204" pitchFamily="34" charset="0"/>
                <a:cs typeface="Calibri" panose="020F0502020204030204" pitchFamily="34" charset="0"/>
              </a:rPr>
              <a:t> la </a:t>
            </a:r>
            <a:r>
              <a:rPr lang="en-US" sz="1600" dirty="0" err="1">
                <a:solidFill>
                  <a:srgbClr val="213F99"/>
                </a:solidFill>
                <a:latin typeface="Calibri" panose="020F0502020204030204" pitchFamily="34" charset="0"/>
                <a:cs typeface="Calibri" panose="020F0502020204030204" pitchFamily="34" charset="0"/>
              </a:rPr>
              <a:t>depunerea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masivă</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cererilor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ultimele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zile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suprasolicitarea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sistemului</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cs typeface="Calibri" panose="020F0502020204030204" pitchFamily="34" charset="0"/>
              </a:rPr>
              <a:t> al </a:t>
            </a:r>
            <a:r>
              <a:rPr lang="en-US" sz="1600" dirty="0" err="1">
                <a:solidFill>
                  <a:srgbClr val="213F99"/>
                </a:solidFill>
                <a:latin typeface="Calibri" panose="020F0502020204030204" pitchFamily="34" charset="0"/>
                <a:cs typeface="Calibri" panose="020F0502020204030204" pitchFamily="34" charset="0"/>
              </a:rPr>
              <a:t>Autorității</a:t>
            </a:r>
            <a:r>
              <a:rPr lang="en-US" sz="1600" dirty="0">
                <a:solidFill>
                  <a:srgbClr val="213F99"/>
                </a:solidFill>
                <a:latin typeface="Calibri" panose="020F0502020204030204" pitchFamily="34" charset="0"/>
                <a:cs typeface="Calibri" panose="020F0502020204030204" pitchFamily="34" charset="0"/>
              </a:rPr>
              <a:t> de Management. </a:t>
            </a: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Proceduri</a:t>
            </a:r>
            <a:r>
              <a:rPr lang="en-US" sz="1600" b="1" dirty="0">
                <a:solidFill>
                  <a:srgbClr val="31B349"/>
                </a:solidFill>
                <a:latin typeface="Calibri" panose="020F0502020204030204" pitchFamily="34" charset="0"/>
                <a:cs typeface="Calibri" panose="020F0502020204030204" pitchFamily="34" charset="0"/>
              </a:rPr>
              <a:t> administrative </a:t>
            </a:r>
            <a:r>
              <a:rPr lang="en-US" sz="1600" b="1" dirty="0" err="1">
                <a:solidFill>
                  <a:srgbClr val="31B349"/>
                </a:solidFill>
                <a:latin typeface="Calibri" panose="020F0502020204030204" pitchFamily="34" charset="0"/>
                <a:cs typeface="Calibri" panose="020F0502020204030204" pitchFamily="34" charset="0"/>
              </a:rPr>
              <a:t>complexe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consultanții</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semnalat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dificultăți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completarea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documentației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procesul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raportare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considerat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birocratic</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redundant. </a:t>
            </a: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Creșterea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costurilor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Majoritatea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beneficiarilor</a:t>
            </a:r>
            <a:r>
              <a:rPr lang="en-US" sz="1600" dirty="0">
                <a:solidFill>
                  <a:srgbClr val="213F99"/>
                </a:solidFill>
                <a:latin typeface="Calibri" panose="020F0502020204030204" pitchFamily="34" charset="0"/>
                <a:cs typeface="Calibri" panose="020F0502020204030204" pitchFamily="34" charset="0"/>
              </a:rPr>
              <a:t> au </a:t>
            </a:r>
            <a:r>
              <a:rPr lang="en-US" sz="1600" dirty="0" err="1">
                <a:solidFill>
                  <a:srgbClr val="213F99"/>
                </a:solidFill>
                <a:latin typeface="Calibri" panose="020F0502020204030204" pitchFamily="34" charset="0"/>
                <a:cs typeface="Calibri" panose="020F0502020204030204" pitchFamily="34" charset="0"/>
              </a:rPr>
              <a:t>întâmpinat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dificultăți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ajustarea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bugetelor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proiectelor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iar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facilitățile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existente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ajustarea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costurilor</a:t>
            </a:r>
            <a:r>
              <a:rPr lang="en-US" sz="1600" dirty="0">
                <a:solidFill>
                  <a:srgbClr val="213F99"/>
                </a:solidFill>
                <a:latin typeface="Calibri" panose="020F0502020204030204" pitchFamily="34" charset="0"/>
                <a:cs typeface="Calibri" panose="020F0502020204030204" pitchFamily="34" charset="0"/>
              </a:rPr>
              <a:t> sunt </a:t>
            </a:r>
            <a:r>
              <a:rPr lang="en-US" sz="1600" dirty="0" err="1">
                <a:solidFill>
                  <a:srgbClr val="213F99"/>
                </a:solidFill>
                <a:latin typeface="Calibri" panose="020F0502020204030204" pitchFamily="34" charset="0"/>
                <a:cs typeface="Calibri" panose="020F0502020204030204" pitchFamily="34" charset="0"/>
              </a:rPr>
              <a:t>percepute</a:t>
            </a:r>
            <a:r>
              <a:rPr lang="en-US" sz="1600" dirty="0">
                <a:solidFill>
                  <a:srgbClr val="213F99"/>
                </a:solidFill>
                <a:latin typeface="Calibri" panose="020F0502020204030204" pitchFamily="34" charset="0"/>
                <a:cs typeface="Calibri" panose="020F0502020204030204" pitchFamily="34" charset="0"/>
              </a:rPr>
              <a:t> ca </a:t>
            </a:r>
            <a:r>
              <a:rPr lang="en-US" sz="1600" dirty="0" err="1">
                <a:solidFill>
                  <a:srgbClr val="213F99"/>
                </a:solidFill>
                <a:latin typeface="Calibri" panose="020F0502020204030204" pitchFamily="34" charset="0"/>
                <a:cs typeface="Calibri" panose="020F0502020204030204" pitchFamily="34" charset="0"/>
              </a:rPr>
              <a:t>rigide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insuficiente</a:t>
            </a:r>
            <a:r>
              <a:rPr lang="en-US" sz="1600" dirty="0">
                <a:solidFill>
                  <a:srgbClr val="213F99"/>
                </a:solidFill>
                <a:latin typeface="Calibri" panose="020F0502020204030204" pitchFamily="34" charset="0"/>
                <a:cs typeface="Calibri" panose="020F0502020204030204" pitchFamily="34" charset="0"/>
              </a:rPr>
              <a:t>. </a:t>
            </a:r>
            <a:endParaRPr lang="ro-RO"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r>
              <a:rPr lang="ro-RO" sz="1600" b="1" dirty="0">
                <a:solidFill>
                  <a:srgbClr val="31B349"/>
                </a:solidFill>
                <a:latin typeface="Calibri" panose="020F0502020204030204" pitchFamily="34" charset="0"/>
                <a:cs typeface="Calibri" panose="020F0502020204030204" pitchFamily="34" charset="0"/>
              </a:rPr>
              <a:t>Probleme specifice proiectelor de infrastructură</a:t>
            </a:r>
            <a:r>
              <a:rPr lang="ro-RO" sz="1600" b="1"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Procedurile de achiziție publică (durată mare, contestații), lipsa capacității constructorilor de a executa lucrările în termen (lipsa forței de muncă, probleme neprevăzute în execuție, lipsa specialiștilor)</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r>
              <a:rPr lang="en-US" sz="1600" b="1" dirty="0" err="1">
                <a:solidFill>
                  <a:srgbClr val="31B349"/>
                </a:solidFill>
                <a:latin typeface="Calibri" panose="020F0502020204030204" pitchFamily="34" charset="0"/>
                <a:cs typeface="Calibri" panose="020F0502020204030204" pitchFamily="34" charset="0"/>
              </a:rPr>
              <a:t>Provocări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în</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aplicarea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principiului</a:t>
            </a:r>
            <a:r>
              <a:rPr lang="en-US" sz="1600" b="1" dirty="0">
                <a:solidFill>
                  <a:srgbClr val="31B349"/>
                </a:solidFill>
                <a:latin typeface="Calibri" panose="020F0502020204030204" pitchFamily="34" charset="0"/>
                <a:cs typeface="Calibri" panose="020F0502020204030204" pitchFamily="34" charset="0"/>
              </a:rPr>
              <a:t> DNSH</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Cerințele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mediu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impuse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acest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principiu</a:t>
            </a:r>
            <a:r>
              <a:rPr lang="en-US" sz="1600" dirty="0">
                <a:solidFill>
                  <a:srgbClr val="213F99"/>
                </a:solidFill>
                <a:latin typeface="Calibri" panose="020F0502020204030204" pitchFamily="34" charset="0"/>
                <a:cs typeface="Calibri" panose="020F0502020204030204" pitchFamily="34" charset="0"/>
              </a:rPr>
              <a:t> sunt </a:t>
            </a:r>
            <a:r>
              <a:rPr lang="en-US" sz="1600" dirty="0" err="1">
                <a:solidFill>
                  <a:srgbClr val="213F99"/>
                </a:solidFill>
                <a:latin typeface="Calibri" panose="020F0502020204030204" pitchFamily="34" charset="0"/>
                <a:cs typeface="Calibri" panose="020F0502020204030204" pitchFamily="34" charset="0"/>
              </a:rPr>
              <a:t>dificil</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aplicat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practică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iar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elaborarea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documentației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tehnice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necesare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percepută</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către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beneficiari</a:t>
            </a:r>
            <a:r>
              <a:rPr lang="en-US" sz="1600" dirty="0">
                <a:solidFill>
                  <a:srgbClr val="213F99"/>
                </a:solidFill>
                <a:latin typeface="Calibri" panose="020F0502020204030204" pitchFamily="34" charset="0"/>
                <a:cs typeface="Calibri" panose="020F0502020204030204" pitchFamily="34" charset="0"/>
              </a:rPr>
              <a:t> ca un </a:t>
            </a:r>
            <a:r>
              <a:rPr lang="en-US" sz="1600" dirty="0" err="1">
                <a:solidFill>
                  <a:srgbClr val="213F99"/>
                </a:solidFill>
                <a:latin typeface="Calibri" panose="020F0502020204030204" pitchFamily="34" charset="0"/>
                <a:cs typeface="Calibri" panose="020F0502020204030204" pitchFamily="34" charset="0"/>
              </a:rPr>
              <a:t>proces</a:t>
            </a:r>
            <a:r>
              <a:rPr lang="en-US" sz="1600" dirty="0">
                <a:solidFill>
                  <a:srgbClr val="213F99"/>
                </a:solidFill>
                <a:latin typeface="Calibri" panose="020F0502020204030204" pitchFamily="34" charset="0"/>
                <a:cs typeface="Calibri" panose="020F0502020204030204" pitchFamily="34" charset="0"/>
              </a:rPr>
              <a:t> complex</a:t>
            </a:r>
            <a:r>
              <a:rPr lang="ro-RO" sz="1600" dirty="0">
                <a:solidFill>
                  <a:srgbClr val="213F99"/>
                </a:solidFill>
                <a:latin typeface="Calibri" panose="020F0502020204030204" pitchFamily="34" charset="0"/>
                <a:cs typeface="Calibri" panose="020F0502020204030204" pitchFamily="34" charset="0"/>
              </a:rPr>
              <a:t>.</a:t>
            </a:r>
          </a:p>
          <a:p>
            <a:pPr marL="285750" indent="-285750" algn="just">
              <a:spcAft>
                <a:spcPts val="300"/>
              </a:spcAft>
              <a:buFont typeface="Arial" panose="020B0604020202020204" pitchFamily="34" charset="0"/>
              <a:buChar char="•"/>
            </a:pPr>
            <a:r>
              <a:rPr lang="ro-RO" sz="1600" b="1" dirty="0">
                <a:solidFill>
                  <a:srgbClr val="31B349"/>
                </a:solidFill>
                <a:latin typeface="Calibri" panose="020F0502020204030204" pitchFamily="34" charset="0"/>
                <a:cs typeface="Calibri" panose="020F0502020204030204" pitchFamily="34" charset="0"/>
              </a:rPr>
              <a:t>Capacitatea administrativă a UAT-urilor din zona ITI DD este limitată</a:t>
            </a:r>
            <a:r>
              <a:rPr lang="ro-RO" sz="1600" dirty="0">
                <a:solidFill>
                  <a:srgbClr val="213F99"/>
                </a:solidFill>
                <a:latin typeface="Calibri" panose="020F0502020204030204" pitchFamily="34" charset="0"/>
                <a:cs typeface="Calibri" panose="020F0502020204030204" pitchFamily="34" charset="0"/>
              </a:rPr>
              <a:t>, deoarece primăriile nu dispun de personal specializat pentru accesarea și implementarea proiectelor, ceea ce determină întârzieri semnificative</a:t>
            </a:r>
            <a:r>
              <a:rPr lang="ro-RO" sz="1800" dirty="0">
                <a:solidFill>
                  <a:srgbClr val="213F99"/>
                </a:solidFill>
                <a:effectLst/>
                <a:latin typeface="Calibri" panose="020F0502020204030204" pitchFamily="34" charset="0"/>
                <a:ea typeface="MS Mincho" panose="02020609040205080304" pitchFamily="49" charset="-128"/>
              </a:rPr>
              <a:t>.</a:t>
            </a:r>
            <a:endParaRPr lang="ro-RO" sz="1600" dirty="0">
              <a:solidFill>
                <a:srgbClr val="213F99"/>
              </a:solidFill>
              <a:latin typeface="Calibri" panose="020F0502020204030204" pitchFamily="34" charset="0"/>
              <a:cs typeface="Calibri" panose="020F0502020204030204" pitchFamily="34" charset="0"/>
            </a:endParaRPr>
          </a:p>
          <a:p>
            <a:pPr marL="285750" indent="-285750" algn="just">
              <a:spcAft>
                <a:spcPts val="300"/>
              </a:spcAft>
              <a:buFont typeface="Arial" panose="020B0604020202020204" pitchFamily="34" charset="0"/>
              <a:buChar char="•"/>
            </a:pP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26502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FE8907-8A4E-A1FB-5883-1F339273E124}"/>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1364DE1-4B78-6539-EB73-CCCD740CC1D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9BC8C33-060D-37B2-6385-51D913D9D5B0}"/>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A5194A6D-CE67-ECD0-7D88-E82CB67116D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F4F1F703-F925-4B02-1B94-8A2D0FED4E2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750846B9-CEC8-B4EB-3A39-7BD7F4F29FB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4A5FA76F-D14D-365C-F58B-40D693D0A975}"/>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Concluzii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44DAF1CB-C5A4-4AE2-9210-B6C9B2A8CE87}"/>
              </a:ext>
            </a:extLst>
          </p:cNvPr>
          <p:cNvSpPr txBox="1"/>
          <p:nvPr/>
        </p:nvSpPr>
        <p:spPr>
          <a:xfrm>
            <a:off x="751282" y="1502935"/>
            <a:ext cx="10408331" cy="4247317"/>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Intervențiile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Priorității</a:t>
            </a:r>
            <a:r>
              <a:rPr lang="en-US" sz="1600" dirty="0">
                <a:solidFill>
                  <a:srgbClr val="213F99"/>
                </a:solidFill>
                <a:latin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cs typeface="Calibri" panose="020F0502020204030204" pitchFamily="34" charset="0"/>
              </a:rPr>
              <a:t>4</a:t>
            </a:r>
            <a:r>
              <a:rPr lang="en-US" sz="1600" dirty="0">
                <a:solidFill>
                  <a:srgbClr val="213F99"/>
                </a:solidFill>
                <a:latin typeface="Calibri" panose="020F0502020204030204" pitchFamily="34" charset="0"/>
                <a:cs typeface="Calibri" panose="020F0502020204030204" pitchFamily="34" charset="0"/>
              </a:rPr>
              <a:t> sunt bine </a:t>
            </a:r>
            <a:r>
              <a:rPr lang="en-US" sz="1600" dirty="0" err="1">
                <a:solidFill>
                  <a:srgbClr val="213F99"/>
                </a:solidFill>
                <a:latin typeface="Calibri" panose="020F0502020204030204" pitchFamily="34" charset="0"/>
                <a:cs typeface="Calibri" panose="020F0502020204030204" pitchFamily="34" charset="0"/>
              </a:rPr>
              <a:t>aliniate</a:t>
            </a:r>
            <a:r>
              <a:rPr lang="en-US" sz="1600" dirty="0">
                <a:solidFill>
                  <a:srgbClr val="213F99"/>
                </a:solidFill>
                <a:latin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cs typeface="Calibri" panose="020F0502020204030204" pitchFamily="34" charset="0"/>
              </a:rPr>
              <a:t>obiectivele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europene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naționale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regionale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răspund</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adecvat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nevoilor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economice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sociale</a:t>
            </a:r>
            <a:r>
              <a:rPr lang="en-US" sz="1600" dirty="0">
                <a:solidFill>
                  <a:srgbClr val="213F99"/>
                </a:solidFill>
                <a:latin typeface="Calibri" panose="020F0502020204030204" pitchFamily="34" charset="0"/>
                <a:cs typeface="Calibri" panose="020F0502020204030204" pitchFamily="34" charset="0"/>
              </a:rPr>
              <a:t> ale </a:t>
            </a:r>
            <a:r>
              <a:rPr lang="en-US" sz="1600" dirty="0" err="1">
                <a:solidFill>
                  <a:srgbClr val="213F99"/>
                </a:solidFill>
                <a:latin typeface="Calibri" panose="020F0502020204030204" pitchFamily="34" charset="0"/>
                <a:cs typeface="Calibri" panose="020F0502020204030204" pitchFamily="34" charset="0"/>
              </a:rPr>
              <a:t>Regiunii</a:t>
            </a:r>
            <a:r>
              <a:rPr lang="en-US" sz="1600" dirty="0">
                <a:solidFill>
                  <a:srgbClr val="213F99"/>
                </a:solidFill>
                <a:latin typeface="Calibri" panose="020F0502020204030204" pitchFamily="34" charset="0"/>
                <a:cs typeface="Calibri" panose="020F0502020204030204" pitchFamily="34" charset="0"/>
              </a:rPr>
              <a:t> Sud-Est.</a:t>
            </a:r>
            <a:r>
              <a:rPr lang="ro-RO" sz="1600" dirty="0">
                <a:solidFill>
                  <a:srgbClr val="213F99"/>
                </a:solidFill>
                <a:latin typeface="Calibri" panose="020F0502020204030204" pitchFamily="34" charset="0"/>
                <a:cs typeface="Calibri" panose="020F0502020204030204" pitchFamily="34" charset="0"/>
              </a:rPr>
              <a:t> </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ro-RO" sz="1600" dirty="0">
                <a:solidFill>
                  <a:srgbClr val="213F99"/>
                </a:solidFill>
                <a:latin typeface="Calibri" panose="020F0502020204030204" pitchFamily="34" charset="0"/>
                <a:cs typeface="Calibri" panose="020F0502020204030204" pitchFamily="34" charset="0"/>
              </a:rPr>
              <a:t>Stadiul implementării la 31.12.2024: 29 de proiecte etapizate (28 proiecte OS5.1 și 1 proiect OS5.1)</a:t>
            </a:r>
            <a:r>
              <a:rPr lang="ro-RO" sz="1600" kern="0" dirty="0">
                <a:solidFill>
                  <a:srgbClr val="213F99"/>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dirty="0">
                <a:solidFill>
                  <a:srgbClr val="213F99"/>
                </a:solidFill>
                <a:latin typeface="Calibri" panose="020F0502020204030204" pitchFamily="34" charset="0"/>
                <a:ea typeface="MS Mincho" panose="02020609040205080304" pitchFamily="49" charset="-128"/>
              </a:rPr>
              <a:t>Gradul de contractare la nivelul OS5.1 indică o performanță bună, dar cu necesitatea accelerării contractării de noi proiecte. În ceea ce privește OS5.2 gradul de contractare indică o performanță scăzută a programului, fiind sub așteptări (la nivel regional și la nivelul ITI DD). </a:t>
            </a:r>
            <a:r>
              <a:rPr lang="en-US" sz="1600" kern="0" dirty="0" err="1">
                <a:solidFill>
                  <a:srgbClr val="213F99"/>
                </a:solidFill>
                <a:latin typeface="Calibri" panose="020F0502020204030204" pitchFamily="34" charset="0"/>
                <a:cs typeface="Calibri" panose="020F0502020204030204" pitchFamily="34" charset="0"/>
              </a:rPr>
              <a:t>Atingerea</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țintelor</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pentru</a:t>
            </a:r>
            <a:r>
              <a:rPr lang="en-US" sz="1600" kern="0" dirty="0">
                <a:solidFill>
                  <a:srgbClr val="213F99"/>
                </a:solidFill>
                <a:latin typeface="Calibri" panose="020F0502020204030204" pitchFamily="34" charset="0"/>
                <a:cs typeface="Calibri" panose="020F0502020204030204" pitchFamily="34" charset="0"/>
              </a:rPr>
              <a:t> 2029 </a:t>
            </a:r>
            <a:r>
              <a:rPr lang="en-US" sz="1600" kern="0" dirty="0" err="1">
                <a:solidFill>
                  <a:srgbClr val="213F99"/>
                </a:solidFill>
                <a:latin typeface="Calibri" panose="020F0502020204030204" pitchFamily="34" charset="0"/>
                <a:cs typeface="Calibri" panose="020F0502020204030204" pitchFamily="34" charset="0"/>
              </a:rPr>
              <a:t>depinde</a:t>
            </a:r>
            <a:r>
              <a:rPr lang="en-US" sz="1600" kern="0" dirty="0">
                <a:solidFill>
                  <a:srgbClr val="213F99"/>
                </a:solidFill>
                <a:latin typeface="Calibri" panose="020F0502020204030204" pitchFamily="34" charset="0"/>
                <a:cs typeface="Calibri" panose="020F0502020204030204" pitchFamily="34" charset="0"/>
              </a:rPr>
              <a:t> de </a:t>
            </a:r>
            <a:r>
              <a:rPr lang="en-US" sz="1600" kern="0" dirty="0" err="1">
                <a:solidFill>
                  <a:srgbClr val="213F99"/>
                </a:solidFill>
                <a:latin typeface="Calibri" panose="020F0502020204030204" pitchFamily="34" charset="0"/>
                <a:cs typeface="Calibri" panose="020F0502020204030204" pitchFamily="34" charset="0"/>
              </a:rPr>
              <a:t>accelerarea</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procesului</a:t>
            </a:r>
            <a:r>
              <a:rPr lang="en-US" sz="1600" kern="0" dirty="0">
                <a:solidFill>
                  <a:srgbClr val="213F99"/>
                </a:solidFill>
                <a:latin typeface="Calibri" panose="020F0502020204030204" pitchFamily="34" charset="0"/>
                <a:cs typeface="Calibri" panose="020F0502020204030204" pitchFamily="34" charset="0"/>
              </a:rPr>
              <a:t> de </a:t>
            </a:r>
            <a:r>
              <a:rPr lang="en-US" sz="1600" kern="0" dirty="0" err="1">
                <a:solidFill>
                  <a:srgbClr val="213F99"/>
                </a:solidFill>
                <a:latin typeface="Calibri" panose="020F0502020204030204" pitchFamily="34" charset="0"/>
                <a:cs typeface="Calibri" panose="020F0502020204030204" pitchFamily="34" charset="0"/>
              </a:rPr>
              <a:t>selecție</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și</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contractare</a:t>
            </a:r>
            <a:r>
              <a:rPr lang="en-US" sz="1600" kern="0" dirty="0">
                <a:solidFill>
                  <a:srgbClr val="213F99"/>
                </a:solidFill>
                <a:latin typeface="Calibri" panose="020F0502020204030204" pitchFamily="34" charset="0"/>
                <a:cs typeface="Calibri" panose="020F0502020204030204" pitchFamily="34" charset="0"/>
              </a:rPr>
              <a:t> </a:t>
            </a:r>
            <a:r>
              <a:rPr lang="en-US" sz="1600" kern="0" dirty="0" err="1">
                <a:solidFill>
                  <a:srgbClr val="213F99"/>
                </a:solidFill>
                <a:latin typeface="Calibri" panose="020F0502020204030204" pitchFamily="34" charset="0"/>
                <a:cs typeface="Calibri" panose="020F0502020204030204" pitchFamily="34" charset="0"/>
              </a:rPr>
              <a:t>începând</a:t>
            </a:r>
            <a:r>
              <a:rPr lang="en-US" sz="1600" kern="0" dirty="0">
                <a:solidFill>
                  <a:srgbClr val="213F99"/>
                </a:solidFill>
                <a:latin typeface="Calibri" panose="020F0502020204030204" pitchFamily="34" charset="0"/>
                <a:cs typeface="Calibri" panose="020F0502020204030204" pitchFamily="34" charset="0"/>
              </a:rPr>
              <a:t> cu 2025.</a:t>
            </a:r>
            <a:endParaRPr lang="ro-RO" sz="1600" kern="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Printre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provocările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identificate</a:t>
            </a:r>
            <a:r>
              <a:rPr lang="en-US" sz="1600" dirty="0">
                <a:solidFill>
                  <a:srgbClr val="213F99"/>
                </a:solidFill>
                <a:latin typeface="Calibri" panose="020F0502020204030204" pitchFamily="34" charset="0"/>
                <a:cs typeface="Calibri" panose="020F0502020204030204" pitchFamily="34" charset="0"/>
              </a:rPr>
              <a:t> se </a:t>
            </a:r>
            <a:r>
              <a:rPr lang="en-US" sz="1600" dirty="0" err="1">
                <a:solidFill>
                  <a:srgbClr val="213F99"/>
                </a:solidFill>
                <a:latin typeface="Calibri" panose="020F0502020204030204" pitchFamily="34" charset="0"/>
                <a:cs typeface="Calibri" panose="020F0502020204030204" pitchFamily="34" charset="0"/>
              </a:rPr>
              <a:t>numără</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lipsa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predictibilității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probleme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tehnice</a:t>
            </a:r>
            <a:r>
              <a:rPr lang="en-US" sz="1600" dirty="0">
                <a:solidFill>
                  <a:srgbClr val="213F99"/>
                </a:solidFill>
                <a:latin typeface="Calibri" panose="020F0502020204030204" pitchFamily="34" charset="0"/>
                <a:cs typeface="Calibri" panose="020F0502020204030204" pitchFamily="34" charset="0"/>
              </a:rPr>
              <a:t> cu </a:t>
            </a:r>
            <a:r>
              <a:rPr lang="en-US" sz="1600" dirty="0" err="1">
                <a:solidFill>
                  <a:srgbClr val="213F99"/>
                </a:solidFill>
                <a:latin typeface="Calibri" panose="020F0502020204030204" pitchFamily="34" charset="0"/>
                <a:cs typeface="Calibri" panose="020F0502020204030204" pitchFamily="34" charset="0"/>
              </a:rPr>
              <a:t>platforma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MySMIS</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cerințe</a:t>
            </a:r>
            <a:r>
              <a:rPr lang="en-US" sz="1600" dirty="0">
                <a:solidFill>
                  <a:srgbClr val="213F99"/>
                </a:solidFill>
                <a:latin typeface="Calibri" panose="020F0502020204030204" pitchFamily="34" charset="0"/>
                <a:cs typeface="Calibri" panose="020F0502020204030204" pitchFamily="34" charset="0"/>
              </a:rPr>
              <a:t> administrative </a:t>
            </a:r>
            <a:r>
              <a:rPr lang="en-US" sz="1600" dirty="0" err="1">
                <a:solidFill>
                  <a:srgbClr val="213F99"/>
                </a:solidFill>
                <a:latin typeface="Calibri" panose="020F0502020204030204" pitchFamily="34" charset="0"/>
                <a:cs typeface="Calibri" panose="020F0502020204030204" pitchFamily="34" charset="0"/>
              </a:rPr>
              <a:t>complexe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dificultăți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îndeplinirea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condițiilor</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mediu</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inovare</a:t>
            </a:r>
            <a:r>
              <a:rPr lang="en-US" sz="1600" dirty="0">
                <a:solidFill>
                  <a:srgbClr val="213F99"/>
                </a:solidFill>
                <a:latin typeface="Calibri" panose="020F0502020204030204" pitchFamily="34" charset="0"/>
                <a:cs typeface="Calibri" panose="020F0502020204030204" pitchFamily="34" charset="0"/>
              </a:rPr>
              <a:t>.</a:t>
            </a:r>
          </a:p>
          <a:p>
            <a:pPr marL="285750" indent="-285750" algn="just">
              <a:spcAft>
                <a:spcPts val="1200"/>
              </a:spcAft>
              <a:buFont typeface="Arial" panose="020B0604020202020204" pitchFamily="34" charset="0"/>
              <a:buChar char="•"/>
            </a:pPr>
            <a:r>
              <a:rPr lang="en-GB" sz="1600" dirty="0" err="1">
                <a:solidFill>
                  <a:srgbClr val="213F99"/>
                </a:solidFill>
                <a:latin typeface="Calibri" panose="020F0502020204030204" pitchFamily="34" charset="0"/>
                <a:cs typeface="Calibri" panose="020F0502020204030204" pitchFamily="34" charset="0"/>
              </a:rPr>
              <a:t>Prioritatea</a:t>
            </a:r>
            <a:r>
              <a:rPr lang="en-GB" sz="1600" dirty="0">
                <a:solidFill>
                  <a:srgbClr val="213F99"/>
                </a:solidFill>
                <a:latin typeface="Calibri" panose="020F0502020204030204" pitchFamily="34" charset="0"/>
                <a:cs typeface="Calibri" panose="020F0502020204030204" pitchFamily="34" charset="0"/>
              </a:rPr>
              <a:t> 6 a PRSE </a:t>
            </a:r>
            <a:r>
              <a:rPr lang="en-GB" sz="1600" dirty="0" err="1">
                <a:solidFill>
                  <a:srgbClr val="213F99"/>
                </a:solidFill>
                <a:latin typeface="Calibri" panose="020F0502020204030204" pitchFamily="34" charset="0"/>
                <a:cs typeface="Calibri" panose="020F0502020204030204" pitchFamily="34" charset="0"/>
              </a:rPr>
              <a:t>contribuie</a:t>
            </a:r>
            <a:r>
              <a:rPr lang="en-GB" sz="1600" dirty="0">
                <a:solidFill>
                  <a:srgbClr val="213F99"/>
                </a:solidFill>
                <a:latin typeface="Calibri" panose="020F0502020204030204" pitchFamily="34" charset="0"/>
                <a:cs typeface="Calibri" panose="020F0502020204030204" pitchFamily="34" charset="0"/>
              </a:rPr>
              <a:t> la </a:t>
            </a:r>
            <a:r>
              <a:rPr lang="en-GB" sz="1600" dirty="0" err="1">
                <a:solidFill>
                  <a:srgbClr val="213F99"/>
                </a:solidFill>
                <a:latin typeface="Calibri" panose="020F0502020204030204" pitchFamily="34" charset="0"/>
                <a:cs typeface="Calibri" panose="020F0502020204030204" pitchFamily="34" charset="0"/>
              </a:rPr>
              <a:t>obiectivele</a:t>
            </a:r>
            <a:r>
              <a:rPr lang="en-GB" sz="1600" dirty="0">
                <a:solidFill>
                  <a:srgbClr val="213F99"/>
                </a:solidFill>
                <a:latin typeface="Calibri" panose="020F0502020204030204" pitchFamily="34" charset="0"/>
                <a:cs typeface="Calibri" panose="020F0502020204030204" pitchFamily="34" charset="0"/>
              </a:rPr>
              <a:t> PNIESC </a:t>
            </a:r>
            <a:r>
              <a:rPr lang="en-GB" sz="1600" dirty="0" err="1">
                <a:solidFill>
                  <a:srgbClr val="213F99"/>
                </a:solidFill>
                <a:latin typeface="Calibri" panose="020F0502020204030204" pitchFamily="34" charset="0"/>
                <a:cs typeface="Calibri" panose="020F0502020204030204" pitchFamily="34" charset="0"/>
              </a:rPr>
              <a:t>prin</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investiții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în</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protecția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naturii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și</a:t>
            </a:r>
            <a:r>
              <a:rPr lang="en-GB" sz="1600" dirty="0">
                <a:solidFill>
                  <a:srgbClr val="213F99"/>
                </a:solidFill>
                <a:latin typeface="Calibri" panose="020F0502020204030204" pitchFamily="34" charset="0"/>
                <a:cs typeface="Calibri" panose="020F0502020204030204" pitchFamily="34" charset="0"/>
              </a:rPr>
              <a:t> a </a:t>
            </a:r>
            <a:r>
              <a:rPr lang="en-GB" sz="1600" dirty="0" err="1">
                <a:solidFill>
                  <a:srgbClr val="213F99"/>
                </a:solidFill>
                <a:latin typeface="Calibri" panose="020F0502020204030204" pitchFamily="34" charset="0"/>
                <a:cs typeface="Calibri" panose="020F0502020204030204" pitchFamily="34" charset="0"/>
              </a:rPr>
              <a:t>biodiversității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patrimoniul</a:t>
            </a:r>
            <a:r>
              <a:rPr lang="en-GB" sz="1600" dirty="0">
                <a:solidFill>
                  <a:srgbClr val="213F99"/>
                </a:solidFill>
                <a:latin typeface="Calibri" panose="020F0502020204030204" pitchFamily="34" charset="0"/>
                <a:cs typeface="Calibri" panose="020F0502020204030204" pitchFamily="34" charset="0"/>
              </a:rPr>
              <a:t> natural </a:t>
            </a:r>
            <a:r>
              <a:rPr lang="en-GB" sz="1600" dirty="0" err="1">
                <a:solidFill>
                  <a:srgbClr val="213F99"/>
                </a:solidFill>
                <a:latin typeface="Calibri" panose="020F0502020204030204" pitchFamily="34" charset="0"/>
                <a:cs typeface="Calibri" panose="020F0502020204030204" pitchFamily="34" charset="0"/>
              </a:rPr>
              <a:t>și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resursele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naturale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infrastructura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verde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și</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cea</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albastră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însă</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până</a:t>
            </a:r>
            <a:r>
              <a:rPr lang="en-GB" sz="1600" dirty="0">
                <a:solidFill>
                  <a:srgbClr val="213F99"/>
                </a:solidFill>
                <a:latin typeface="Calibri" panose="020F0502020204030204" pitchFamily="34" charset="0"/>
                <a:cs typeface="Calibri" panose="020F0502020204030204" pitchFamily="34" charset="0"/>
              </a:rPr>
              <a:t> la 31.12.2024 nu au </a:t>
            </a:r>
            <a:r>
              <a:rPr lang="en-GB" sz="1600" dirty="0" err="1">
                <a:solidFill>
                  <a:srgbClr val="213F99"/>
                </a:solidFill>
                <a:latin typeface="Calibri" panose="020F0502020204030204" pitchFamily="34" charset="0"/>
                <a:cs typeface="Calibri" panose="020F0502020204030204" pitchFamily="34" charset="0"/>
              </a:rPr>
              <a:t>fost</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lansate</a:t>
            </a:r>
            <a:r>
              <a:rPr lang="en-GB" sz="1600" dirty="0">
                <a:solidFill>
                  <a:srgbClr val="213F99"/>
                </a:solidFill>
                <a:latin typeface="Calibri" panose="020F0502020204030204" pitchFamily="34" charset="0"/>
                <a:cs typeface="Calibri" panose="020F0502020204030204" pitchFamily="34" charset="0"/>
              </a:rPr>
              <a:t> </a:t>
            </a:r>
            <a:r>
              <a:rPr lang="en-GB" sz="1600" dirty="0" err="1">
                <a:solidFill>
                  <a:srgbClr val="213F99"/>
                </a:solidFill>
                <a:latin typeface="Calibri" panose="020F0502020204030204" pitchFamily="34" charset="0"/>
                <a:cs typeface="Calibri" panose="020F0502020204030204" pitchFamily="34" charset="0"/>
              </a:rPr>
              <a:t>apeluri</a:t>
            </a:r>
            <a:r>
              <a:rPr lang="en-GB" sz="1600" dirty="0">
                <a:solidFill>
                  <a:srgbClr val="213F99"/>
                </a:solidFill>
                <a:latin typeface="Calibri" panose="020F0502020204030204" pitchFamily="34" charset="0"/>
                <a:cs typeface="Calibri" panose="020F0502020204030204" pitchFamily="34" charset="0"/>
              </a:rPr>
              <a:t> de </a:t>
            </a:r>
            <a:r>
              <a:rPr lang="en-GB" sz="1600" dirty="0" err="1">
                <a:solidFill>
                  <a:srgbClr val="213F99"/>
                </a:solidFill>
                <a:latin typeface="Calibri" panose="020F0502020204030204" pitchFamily="34" charset="0"/>
                <a:cs typeface="Calibri" panose="020F0502020204030204" pitchFamily="34" charset="0"/>
              </a:rPr>
              <a:t>proiecte</a:t>
            </a:r>
            <a:r>
              <a:rPr lang="ro-RO" sz="1600" dirty="0">
                <a:solidFill>
                  <a:srgbClr val="213F99"/>
                </a:solidFill>
                <a:latin typeface="Calibri" panose="020F0502020204030204" pitchFamily="34" charset="0"/>
                <a:cs typeface="Calibri" panose="020F0502020204030204" pitchFamily="34" charset="0"/>
              </a:rPr>
              <a:t>.</a:t>
            </a:r>
            <a:endParaRPr lang="en-US" sz="160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en-US" sz="1600" dirty="0" err="1">
                <a:solidFill>
                  <a:srgbClr val="213F99"/>
                </a:solidFill>
                <a:latin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cs typeface="Calibri" panose="020F0502020204030204" pitchFamily="34" charset="0"/>
              </a:rPr>
              <a:t> zona ITI Delta </a:t>
            </a:r>
            <a:r>
              <a:rPr lang="en-US" sz="1600" dirty="0" err="1">
                <a:solidFill>
                  <a:srgbClr val="213F99"/>
                </a:solidFill>
                <a:latin typeface="Calibri" panose="020F0502020204030204" pitchFamily="34" charset="0"/>
                <a:cs typeface="Calibri" panose="020F0502020204030204" pitchFamily="34" charset="0"/>
              </a:rPr>
              <a:t>Dunării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accesarea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fondurilor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este</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îngreunată</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lipsa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apelurilor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capacitatea</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redusă</a:t>
            </a:r>
            <a:r>
              <a:rPr lang="en-US" sz="1600" dirty="0">
                <a:solidFill>
                  <a:srgbClr val="213F99"/>
                </a:solidFill>
                <a:latin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cs typeface="Calibri" panose="020F0502020204030204" pitchFamily="34" charset="0"/>
              </a:rPr>
              <a:t>beneficiarilor</a:t>
            </a:r>
            <a:r>
              <a:rPr lang="ro-RO" sz="1600" dirty="0">
                <a:solidFill>
                  <a:srgbClr val="213F99"/>
                </a:solidFill>
                <a:latin typeface="Calibri" panose="020F0502020204030204" pitchFamily="34" charset="0"/>
                <a:cs typeface="Calibri" panose="020F0502020204030204" pitchFamily="34" charset="0"/>
              </a:rPr>
              <a:t>, fiidn necesar</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sprijin</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personalizat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mecanisme</a:t>
            </a:r>
            <a:r>
              <a:rPr lang="en-US" sz="1600" dirty="0">
                <a:solidFill>
                  <a:srgbClr val="213F99"/>
                </a:solidFill>
                <a:latin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cs typeface="Calibri" panose="020F0502020204030204" pitchFamily="34" charset="0"/>
              </a:rPr>
              <a:t>suport</a:t>
            </a:r>
            <a:r>
              <a:rPr lang="en-US" sz="1600" dirty="0">
                <a:solidFill>
                  <a:srgbClr val="213F99"/>
                </a:solidFill>
                <a:latin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cs typeface="Calibri" panose="020F0502020204030204" pitchFamily="34" charset="0"/>
              </a:rPr>
              <a:t>pentru</a:t>
            </a:r>
            <a:r>
              <a:rPr lang="en-US" sz="1600" dirty="0">
                <a:solidFill>
                  <a:srgbClr val="213F99"/>
                </a:solidFill>
                <a:latin typeface="Calibri" panose="020F0502020204030204" pitchFamily="34" charset="0"/>
                <a:cs typeface="Calibri" panose="020F0502020204030204" pitchFamily="34" charset="0"/>
              </a:rPr>
              <a:t> UAT-urile din </a:t>
            </a:r>
            <a:r>
              <a:rPr lang="en-US" sz="1600" dirty="0" err="1">
                <a:solidFill>
                  <a:srgbClr val="213F99"/>
                </a:solidFill>
                <a:latin typeface="Calibri" panose="020F0502020204030204" pitchFamily="34" charset="0"/>
                <a:cs typeface="Calibri" panose="020F0502020204030204" pitchFamily="34" charset="0"/>
              </a:rPr>
              <a:t>zonă</a:t>
            </a:r>
            <a:r>
              <a:rPr lang="en-US" sz="1600" dirty="0">
                <a:solidFill>
                  <a:srgbClr val="213F99"/>
                </a:solidFill>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668252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EE0CF-D8D2-5088-E3C6-BEC664DB4DCD}"/>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EE71CB0-5F94-C1A0-2335-60ED5783B46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FC9ACCB3-68CC-916B-7757-3907FF7881AE}"/>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6369C66-2B97-994C-4DCE-33D561916B1F}"/>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8C8043C-F2AF-336E-C595-CBD0DD4A580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6F3736CD-EF15-2EC9-91A8-21F2C1BD5B7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68A75ABE-FFBB-51B5-C811-F6F09E3E766C}"/>
              </a:ext>
            </a:extLst>
          </p:cNvPr>
          <p:cNvSpPr txBox="1"/>
          <p:nvPr/>
        </p:nvSpPr>
        <p:spPr>
          <a:xfrm>
            <a:off x="1006489" y="986110"/>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Recomandări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TextBox 9">
            <a:extLst>
              <a:ext uri="{FF2B5EF4-FFF2-40B4-BE49-F238E27FC236}">
                <a16:creationId xmlns:a16="http://schemas.microsoft.com/office/drawing/2014/main" id="{B6038455-74B5-4A34-9B99-BC58BFFD2289}"/>
              </a:ext>
            </a:extLst>
          </p:cNvPr>
          <p:cNvSpPr txBox="1"/>
          <p:nvPr/>
        </p:nvSpPr>
        <p:spPr>
          <a:xfrm>
            <a:off x="562709" y="1303037"/>
            <a:ext cx="11137248" cy="5493812"/>
          </a:xfrm>
          <a:prstGeom prst="rect">
            <a:avLst/>
          </a:prstGeom>
          <a:noFill/>
        </p:spPr>
        <p:txBody>
          <a:bodyPr wrap="square" numCol="3">
            <a:spAutoFit/>
          </a:bodyPr>
          <a:lstStyle/>
          <a:p>
            <a:pPr marL="285750" indent="-285750" algn="just">
              <a:spcBef>
                <a:spcPts val="300"/>
              </a:spcBef>
              <a:spcAft>
                <a:spcPts val="300"/>
              </a:spcAft>
              <a:buFont typeface="Wingdings" panose="05000000000000000000" pitchFamily="2" charset="2"/>
              <a:buChar char="ü"/>
            </a:pPr>
            <a:r>
              <a:rPr lang="ro-RO" sz="1600" b="1" dirty="0">
                <a:solidFill>
                  <a:srgbClr val="31B349"/>
                </a:solidFill>
                <a:latin typeface="Calibri" panose="020F0502020204030204" pitchFamily="34" charset="0"/>
                <a:cs typeface="Calibri" panose="020F0502020204030204" pitchFamily="34" charset="0"/>
              </a:rPr>
              <a:t>R1. Accelerarea lansării apelurilor de proiecte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Este esențială lansarea rapidă a noilor apeluri, în special pentru zona ITI Delta Dunării, cu termene clare și sprijin extins pentru beneficiari în pregătirea cererilor de finanțare. // </a:t>
            </a:r>
            <a:r>
              <a:rPr lang="en-US" sz="1600" b="1"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Responsabil</a:t>
            </a:r>
            <a:r>
              <a:rPr lang="en-US" sz="1600" b="1"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a:t>
            </a:r>
            <a:r>
              <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AM PRSE</a:t>
            </a:r>
            <a:r>
              <a:rPr lang="ro-RO"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b="1"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Termen: </a:t>
            </a:r>
            <a:r>
              <a:rPr lang="en-US" sz="1600"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respectarea</a:t>
            </a:r>
            <a:r>
              <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calendarului</a:t>
            </a:r>
            <a:r>
              <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lansări</a:t>
            </a:r>
            <a:endPar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R2. Dezvoltarea unei strategii de prioritizare a proiectelor </a:t>
            </a:r>
            <a:r>
              <a:rPr lang="ro-RO" sz="1600" dirty="0">
                <a:solidFill>
                  <a:srgbClr val="4472C4"/>
                </a:solidFill>
                <a:latin typeface="Calibri" panose="020F0502020204030204" pitchFamily="34" charset="0"/>
                <a:cs typeface="Calibri" panose="020F0502020204030204" pitchFamily="34" charset="0"/>
              </a:rPr>
              <a:t>în regiune și arealul ITI Delta Dunării. // </a:t>
            </a:r>
            <a:r>
              <a:rPr lang="en-US" sz="1600" b="1" i="1" dirty="0" err="1">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Responsabil</a:t>
            </a:r>
            <a:r>
              <a:rPr lang="en-US" sz="1600" b="1"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a:t>
            </a:r>
            <a:r>
              <a:rPr lang="en-US"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AM PRSE</a:t>
            </a:r>
            <a:r>
              <a:rPr lang="ro-RO" sz="1600"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 / ADI ITI DD; </a:t>
            </a:r>
            <a:r>
              <a:rPr lang="en-US" sz="1600" b="1" i="1" dirty="0">
                <a:solidFill>
                  <a:srgbClr val="F36F23"/>
                </a:solidFill>
                <a:effectLst/>
                <a:latin typeface="Calibri" panose="020F0502020204030204" pitchFamily="34" charset="0"/>
                <a:ea typeface="Times New Roman" panose="02020603050405020304" pitchFamily="18" charset="0"/>
                <a:cs typeface="Calibri" panose="020F0502020204030204" pitchFamily="34" charset="0"/>
              </a:rPr>
              <a:t>Termen: </a:t>
            </a:r>
            <a:r>
              <a:rPr lang="ro-RO" sz="1600" i="1" dirty="0">
                <a:solidFill>
                  <a:srgbClr val="F36F23"/>
                </a:solidFill>
                <a:latin typeface="Calibri" panose="020F0502020204030204" pitchFamily="34" charset="0"/>
                <a:cs typeface="Calibri" panose="020F0502020204030204" pitchFamily="34" charset="0"/>
              </a:rPr>
              <a:t>imediat (corelare cu calendarul de lansări)</a:t>
            </a: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R3. Îmbunătățirea capacității administrative a AM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Extinderea personalului (evaluatori, personal care elaborează ghidurile solicitantului, ofițeri de contractare, ofițeri de monitorizare specializați), precum și </a:t>
            </a:r>
          </a:p>
          <a:p>
            <a:pPr marL="285750" marR="0" indent="-285750" algn="just">
              <a:spcBef>
                <a:spcPts val="300"/>
              </a:spcBef>
              <a:spcAft>
                <a:spcPts val="300"/>
              </a:spcAft>
              <a:buFont typeface="Wingdings" panose="05000000000000000000" pitchFamily="2" charset="2"/>
              <a:buChar char="ü"/>
              <a:tabLst>
                <a:tab pos="57150" algn="l"/>
              </a:tabLst>
            </a:pPr>
            <a:endParaRPr lang="ro-RO" sz="1600" dirty="0">
              <a:solidFill>
                <a:srgbClr val="4472C4"/>
              </a:solidFill>
              <a:latin typeface="Calibri" panose="020F0502020204030204" pitchFamily="34" charset="0"/>
              <a:ea typeface="Times New Roman" panose="02020603050405020304" pitchFamily="18"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optimizarea proceselor de evaluare, selecție, contractare, implementare sunt necesare pentru a evita întârzierile. // </a:t>
            </a:r>
            <a:r>
              <a:rPr lang="en-US" sz="1600" b="1" i="1" dirty="0" err="1">
                <a:solidFill>
                  <a:srgbClr val="F36F23"/>
                </a:solidFill>
                <a:latin typeface="Calibri" panose="020F0502020204030204" pitchFamily="34" charset="0"/>
                <a:cs typeface="Calibri" panose="020F0502020204030204" pitchFamily="34" charset="0"/>
              </a:rPr>
              <a:t>Responsabil</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a:solidFill>
                  <a:srgbClr val="F36F23"/>
                </a:solidFill>
                <a:latin typeface="Calibri" panose="020F0502020204030204" pitchFamily="34" charset="0"/>
                <a:cs typeface="Calibri" panose="020F0502020204030204" pitchFamily="34" charset="0"/>
              </a:rPr>
              <a:t>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durata</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programului</a:t>
            </a:r>
            <a:endParaRPr lang="ro-RO" sz="1600"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R4. </a:t>
            </a:r>
            <a:r>
              <a:rPr lang="en-US" sz="1600" b="1" dirty="0" err="1">
                <a:solidFill>
                  <a:srgbClr val="31B349"/>
                </a:solidFill>
                <a:latin typeface="Calibri" panose="020F0502020204030204" pitchFamily="34" charset="0"/>
                <a:cs typeface="Calibri" panose="020F0502020204030204" pitchFamily="34" charset="0"/>
              </a:rPr>
              <a:t>Optimizarea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proceselor</a:t>
            </a:r>
            <a:r>
              <a:rPr lang="en-US" sz="1600" b="1" dirty="0">
                <a:solidFill>
                  <a:srgbClr val="31B349"/>
                </a:solidFill>
                <a:latin typeface="Calibri" panose="020F0502020204030204" pitchFamily="34" charset="0"/>
                <a:cs typeface="Calibri" panose="020F0502020204030204" pitchFamily="34" charset="0"/>
              </a:rPr>
              <a:t> administrative </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Simplificarea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documentației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solicitate,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eliminarea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redundanțelor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în</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raportare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adaptarea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mecanismelor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revizuire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bugetelor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proiectelor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pentru</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reflecta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creșterile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prețuri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din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piață</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 </a:t>
            </a:r>
            <a:r>
              <a:rPr lang="en-US" sz="1600" b="1" i="1" dirty="0" err="1">
                <a:solidFill>
                  <a:srgbClr val="F36F23"/>
                </a:solidFill>
                <a:latin typeface="Calibri" panose="020F0502020204030204" pitchFamily="34" charset="0"/>
                <a:cs typeface="Calibri" panose="020F0502020204030204" pitchFamily="34" charset="0"/>
              </a:rPr>
              <a:t>Responsabili</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MIPE (</a:t>
            </a:r>
            <a:r>
              <a:rPr lang="en-US" sz="1600" i="1" dirty="0" err="1">
                <a:solidFill>
                  <a:srgbClr val="F36F23"/>
                </a:solidFill>
                <a:latin typeface="Calibri" panose="020F0502020204030204" pitchFamily="34" charset="0"/>
                <a:cs typeface="Calibri" panose="020F0502020204030204" pitchFamily="34" charset="0"/>
              </a:rPr>
              <a:t>MySMIS</a:t>
            </a:r>
            <a:r>
              <a:rPr lang="en-US" sz="1600" i="1" dirty="0">
                <a:solidFill>
                  <a:srgbClr val="F36F23"/>
                </a:solidFill>
                <a:latin typeface="Calibri" panose="020F0502020204030204" pitchFamily="34" charset="0"/>
                <a:cs typeface="Calibri" panose="020F0502020204030204" pitchFamily="34" charset="0"/>
              </a:rPr>
              <a:t>) / 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err="1">
                <a:solidFill>
                  <a:srgbClr val="F36F23"/>
                </a:solidFill>
                <a:latin typeface="Calibri" panose="020F0502020204030204" pitchFamily="34" charset="0"/>
                <a:cs typeface="Calibri" panose="020F0502020204030204" pitchFamily="34" charset="0"/>
              </a:rPr>
              <a:t>imediat</a:t>
            </a:r>
            <a:r>
              <a:rPr lang="en-US" sz="1600" i="1" dirty="0">
                <a:solidFill>
                  <a:srgbClr val="F36F23"/>
                </a:solidFill>
                <a:latin typeface="Calibri" panose="020F0502020204030204" pitchFamily="34" charset="0"/>
                <a:cs typeface="Calibri" panose="020F0502020204030204" pitchFamily="34" charset="0"/>
              </a:rPr>
              <a:t> / </a:t>
            </a:r>
            <a:r>
              <a:rPr lang="en-US" sz="1600" i="1" dirty="0" err="1">
                <a:solidFill>
                  <a:srgbClr val="F36F23"/>
                </a:solidFill>
                <a:latin typeface="Calibri" panose="020F0502020204030204" pitchFamily="34" charset="0"/>
                <a:cs typeface="Calibri" panose="020F0502020204030204" pitchFamily="34" charset="0"/>
              </a:rPr>
              <a:t>continuu</a:t>
            </a:r>
            <a:r>
              <a:rPr lang="en-US" sz="1600" i="1" dirty="0">
                <a:solidFill>
                  <a:srgbClr val="F36F23"/>
                </a:solidFill>
                <a:latin typeface="Calibri" panose="020F0502020204030204" pitchFamily="34" charset="0"/>
                <a:cs typeface="Calibri" panose="020F0502020204030204" pitchFamily="34" charset="0"/>
              </a:rPr>
              <a:t>, 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perioada</a:t>
            </a:r>
            <a:r>
              <a:rPr lang="en-US" sz="1600" i="1" dirty="0">
                <a:solidFill>
                  <a:srgbClr val="F36F23"/>
                </a:solidFill>
                <a:latin typeface="Calibri" panose="020F0502020204030204" pitchFamily="34" charset="0"/>
                <a:cs typeface="Calibri" panose="020F0502020204030204" pitchFamily="34" charset="0"/>
              </a:rPr>
              <a:t> </a:t>
            </a:r>
            <a:endParaRPr lang="ro-RO" sz="1600"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ro-RO" sz="1600" b="1"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ro-RO" sz="1600" b="1"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ro-RO" sz="1600" b="1"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ro-RO" sz="1600" b="1"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endParaRPr lang="ro-RO" sz="1600" b="1" i="1" dirty="0">
              <a:solidFill>
                <a:srgbClr val="F36F23"/>
              </a:solidFill>
              <a:latin typeface="Calibri" panose="020F0502020204030204" pitchFamily="34" charset="0"/>
              <a:cs typeface="Calibri" panose="020F0502020204030204" pitchFamily="34" charset="0"/>
            </a:endParaRPr>
          </a:p>
          <a:p>
            <a:pPr marL="285750" marR="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R5. </a:t>
            </a:r>
            <a:r>
              <a:rPr lang="en-US" sz="1600" b="1" dirty="0" err="1">
                <a:solidFill>
                  <a:srgbClr val="31B349"/>
                </a:solidFill>
                <a:latin typeface="Calibri" panose="020F0502020204030204" pitchFamily="34" charset="0"/>
                <a:cs typeface="Calibri" panose="020F0502020204030204" pitchFamily="34" charset="0"/>
              </a:rPr>
              <a:t>Creșterea</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sprijinului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tehnic</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și</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administrativ</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oferit</a:t>
            </a:r>
            <a:r>
              <a:rPr lang="en-US" sz="1600" b="1" dirty="0">
                <a:solidFill>
                  <a:srgbClr val="31B349"/>
                </a:solidFill>
                <a:latin typeface="Calibri" panose="020F0502020204030204" pitchFamily="34" charset="0"/>
                <a:cs typeface="Calibri" panose="020F0502020204030204" pitchFamily="34" charset="0"/>
              </a:rPr>
              <a:t> </a:t>
            </a:r>
            <a:r>
              <a:rPr lang="en-US" sz="1600" b="1" dirty="0" err="1">
                <a:solidFill>
                  <a:srgbClr val="31B349"/>
                </a:solidFill>
                <a:latin typeface="Calibri" panose="020F0502020204030204" pitchFamily="34" charset="0"/>
                <a:cs typeface="Calibri" panose="020F0502020204030204" pitchFamily="34" charset="0"/>
              </a:rPr>
              <a:t>beneficiarilor</a:t>
            </a:r>
            <a:r>
              <a:rPr lang="en-US" sz="1600" b="1" dirty="0">
                <a:solidFill>
                  <a:srgbClr val="31B349"/>
                </a:solidFill>
                <a:latin typeface="Calibri" panose="020F0502020204030204" pitchFamily="34"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prin</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ghiduri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metodologice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detaliate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sesiuni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instruire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periodice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suport</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dedicat</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pentru</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depășirea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dificultăților</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legate de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platforma</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MySMIS</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cerințele</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DNSH </a:t>
            </a:r>
            <a:r>
              <a:rPr lang="en-US" sz="1600" dirty="0" err="1">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și</a:t>
            </a:r>
            <a:r>
              <a:rPr lang="en-US"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PEDS.</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 </a:t>
            </a:r>
            <a:r>
              <a:rPr lang="en-US" sz="1600" b="1" i="1" dirty="0" err="1">
                <a:solidFill>
                  <a:srgbClr val="F36F23"/>
                </a:solidFill>
                <a:latin typeface="Calibri" panose="020F0502020204030204" pitchFamily="34" charset="0"/>
                <a:cs typeface="Calibri" panose="020F0502020204030204" pitchFamily="34" charset="0"/>
              </a:rPr>
              <a:t>Responsabili</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MIPE (</a:t>
            </a:r>
            <a:r>
              <a:rPr lang="en-US" sz="1600" i="1" dirty="0" err="1">
                <a:solidFill>
                  <a:srgbClr val="F36F23"/>
                </a:solidFill>
                <a:latin typeface="Calibri" panose="020F0502020204030204" pitchFamily="34" charset="0"/>
                <a:cs typeface="Calibri" panose="020F0502020204030204" pitchFamily="34" charset="0"/>
              </a:rPr>
              <a:t>MySMIS</a:t>
            </a:r>
            <a:r>
              <a:rPr lang="en-US" sz="1600" i="1" dirty="0">
                <a:solidFill>
                  <a:srgbClr val="F36F23"/>
                </a:solidFill>
                <a:latin typeface="Calibri" panose="020F0502020204030204" pitchFamily="34" charset="0"/>
                <a:cs typeface="Calibri" panose="020F0502020204030204" pitchFamily="34" charset="0"/>
              </a:rPr>
              <a:t>) / 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err="1">
                <a:solidFill>
                  <a:srgbClr val="F36F23"/>
                </a:solidFill>
                <a:latin typeface="Calibri" panose="020F0502020204030204" pitchFamily="34" charset="0"/>
                <a:cs typeface="Calibri" panose="020F0502020204030204" pitchFamily="34" charset="0"/>
              </a:rPr>
              <a:t>imediat</a:t>
            </a:r>
            <a:r>
              <a:rPr lang="en-US" sz="1600" i="1" dirty="0">
                <a:solidFill>
                  <a:srgbClr val="F36F23"/>
                </a:solidFill>
                <a:latin typeface="Calibri" panose="020F0502020204030204" pitchFamily="34" charset="0"/>
                <a:cs typeface="Calibri" panose="020F0502020204030204" pitchFamily="34" charset="0"/>
              </a:rPr>
              <a:t> / </a:t>
            </a:r>
            <a:r>
              <a:rPr lang="en-US" sz="1600" i="1" dirty="0" err="1">
                <a:solidFill>
                  <a:srgbClr val="F36F23"/>
                </a:solidFill>
                <a:latin typeface="Calibri" panose="020F0502020204030204" pitchFamily="34" charset="0"/>
                <a:cs typeface="Calibri" panose="020F0502020204030204" pitchFamily="34" charset="0"/>
              </a:rPr>
              <a:t>continuu</a:t>
            </a:r>
            <a:r>
              <a:rPr lang="en-US" sz="1600" i="1" dirty="0">
                <a:solidFill>
                  <a:srgbClr val="F36F23"/>
                </a:solidFill>
                <a:latin typeface="Calibri" panose="020F0502020204030204" pitchFamily="34" charset="0"/>
                <a:cs typeface="Calibri" panose="020F0502020204030204" pitchFamily="34" charset="0"/>
              </a:rPr>
              <a:t>, 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perioada</a:t>
            </a:r>
            <a:r>
              <a:rPr lang="en-US" sz="1600" i="1" dirty="0">
                <a:solidFill>
                  <a:srgbClr val="F36F23"/>
                </a:solidFill>
                <a:latin typeface="Calibri" panose="020F0502020204030204" pitchFamily="34" charset="0"/>
                <a:cs typeface="Calibri" panose="020F0502020204030204" pitchFamily="34" charset="0"/>
              </a:rPr>
              <a:t> </a:t>
            </a:r>
            <a:endParaRPr lang="ro-RO" sz="1600" i="1" dirty="0">
              <a:solidFill>
                <a:srgbClr val="F36F23"/>
              </a:solidFill>
              <a:latin typeface="Calibri" panose="020F0502020204030204" pitchFamily="34" charset="0"/>
              <a:cs typeface="Calibri" panose="020F0502020204030204" pitchFamily="34" charset="0"/>
            </a:endParaRPr>
          </a:p>
          <a:p>
            <a:pPr marL="285750" indent="-285750" algn="just">
              <a:spcBef>
                <a:spcPts val="300"/>
              </a:spcBef>
              <a:spcAft>
                <a:spcPts val="300"/>
              </a:spcAft>
              <a:buFont typeface="Wingdings" panose="05000000000000000000" pitchFamily="2" charset="2"/>
              <a:buChar char="ü"/>
              <a:tabLst>
                <a:tab pos="57150" algn="l"/>
              </a:tabLst>
            </a:pPr>
            <a:r>
              <a:rPr lang="ro-RO" sz="1600" b="1" dirty="0">
                <a:solidFill>
                  <a:srgbClr val="31B349"/>
                </a:solidFill>
                <a:latin typeface="Calibri" panose="020F0502020204030204" pitchFamily="34" charset="0"/>
                <a:cs typeface="Calibri" panose="020F0502020204030204" pitchFamily="34" charset="0"/>
              </a:rPr>
              <a:t>R6. Asistență tehnică personalizată pentru beneficiarii cu capacitate administrativă redusă</a:t>
            </a:r>
            <a:r>
              <a:rPr lang="ro-RO" sz="16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 în special orașele mici, pentru a evita blocajele și întârzierile. // </a:t>
            </a:r>
            <a:r>
              <a:rPr lang="en-US" sz="1600" b="1" i="1" dirty="0" err="1">
                <a:solidFill>
                  <a:srgbClr val="F36F23"/>
                </a:solidFill>
                <a:latin typeface="Calibri" panose="020F0502020204030204" pitchFamily="34" charset="0"/>
                <a:cs typeface="Calibri" panose="020F0502020204030204" pitchFamily="34" charset="0"/>
              </a:rPr>
              <a:t>Responsabil</a:t>
            </a:r>
            <a:r>
              <a:rPr lang="en-US" sz="1600" b="1" i="1" dirty="0">
                <a:solidFill>
                  <a:srgbClr val="F36F23"/>
                </a:solidFill>
                <a:latin typeface="Calibri" panose="020F0502020204030204" pitchFamily="34" charset="0"/>
                <a:cs typeface="Calibri" panose="020F0502020204030204" pitchFamily="34" charset="0"/>
              </a:rPr>
              <a:t>: </a:t>
            </a:r>
            <a:r>
              <a:rPr lang="en-US" sz="1600" i="1" dirty="0">
                <a:solidFill>
                  <a:srgbClr val="F36F23"/>
                </a:solidFill>
                <a:latin typeface="Calibri" panose="020F0502020204030204" pitchFamily="34" charset="0"/>
                <a:cs typeface="Calibri" panose="020F0502020204030204" pitchFamily="34" charset="0"/>
              </a:rPr>
              <a:t>AM PRSE</a:t>
            </a:r>
            <a:r>
              <a:rPr lang="ro-RO" sz="1600" i="1" dirty="0">
                <a:solidFill>
                  <a:srgbClr val="F36F23"/>
                </a:solidFill>
                <a:latin typeface="Calibri" panose="020F0502020204030204" pitchFamily="34" charset="0"/>
                <a:cs typeface="Calibri" panose="020F0502020204030204" pitchFamily="34" charset="0"/>
              </a:rPr>
              <a:t>; </a:t>
            </a:r>
            <a:r>
              <a:rPr lang="en-US" sz="1600" b="1" i="1" dirty="0">
                <a:solidFill>
                  <a:srgbClr val="F36F23"/>
                </a:solidFill>
                <a:latin typeface="Calibri" panose="020F0502020204030204" pitchFamily="34" charset="0"/>
                <a:cs typeface="Calibri" panose="020F0502020204030204" pitchFamily="34" charset="0"/>
              </a:rPr>
              <a:t>Termen: </a:t>
            </a:r>
            <a:r>
              <a:rPr lang="en-US" sz="1600" i="1" dirty="0" err="1">
                <a:solidFill>
                  <a:srgbClr val="F36F23"/>
                </a:solidFill>
                <a:latin typeface="Calibri" panose="020F0502020204030204" pitchFamily="34" charset="0"/>
                <a:cs typeface="Calibri" panose="020F0502020204030204" pitchFamily="34" charset="0"/>
              </a:rPr>
              <a:t>continuu</a:t>
            </a:r>
            <a:r>
              <a:rPr lang="en-US" sz="1600" i="1" dirty="0">
                <a:solidFill>
                  <a:srgbClr val="F36F23"/>
                </a:solidFill>
                <a:latin typeface="Calibri" panose="020F0502020204030204" pitchFamily="34" charset="0"/>
                <a:cs typeface="Calibri" panose="020F0502020204030204" pitchFamily="34" charset="0"/>
              </a:rPr>
              <a:t>, pe </a:t>
            </a:r>
            <a:r>
              <a:rPr lang="en-US" sz="1600" i="1" dirty="0" err="1">
                <a:solidFill>
                  <a:srgbClr val="F36F23"/>
                </a:solidFill>
                <a:latin typeface="Calibri" panose="020F0502020204030204" pitchFamily="34" charset="0"/>
                <a:cs typeface="Calibri" panose="020F0502020204030204" pitchFamily="34" charset="0"/>
              </a:rPr>
              <a:t>toată</a:t>
            </a:r>
            <a:r>
              <a:rPr lang="en-US" sz="1600" i="1" dirty="0">
                <a:solidFill>
                  <a:srgbClr val="F36F23"/>
                </a:solidFill>
                <a:latin typeface="Calibri" panose="020F0502020204030204" pitchFamily="34" charset="0"/>
                <a:cs typeface="Calibri" panose="020F0502020204030204" pitchFamily="34" charset="0"/>
              </a:rPr>
              <a:t> </a:t>
            </a:r>
            <a:r>
              <a:rPr lang="en-US" sz="1600" i="1" dirty="0" err="1">
                <a:solidFill>
                  <a:srgbClr val="F36F23"/>
                </a:solidFill>
                <a:latin typeface="Calibri" panose="020F0502020204030204" pitchFamily="34" charset="0"/>
                <a:cs typeface="Calibri" panose="020F0502020204030204" pitchFamily="34" charset="0"/>
              </a:rPr>
              <a:t>perioada</a:t>
            </a:r>
            <a:r>
              <a:rPr lang="en-US" sz="1600" i="1" dirty="0">
                <a:solidFill>
                  <a:srgbClr val="F36F23"/>
                </a:solidFill>
                <a:latin typeface="Calibri" panose="020F0502020204030204" pitchFamily="34" charset="0"/>
                <a:cs typeface="Calibri" panose="020F0502020204030204" pitchFamily="34" charset="0"/>
              </a:rPr>
              <a:t> </a:t>
            </a:r>
          </a:p>
          <a:p>
            <a:pPr marL="285750" indent="-285750" algn="just">
              <a:lnSpc>
                <a:spcPct val="150000"/>
              </a:lnSpc>
              <a:buFont typeface="Wingdings" panose="05000000000000000000" pitchFamily="2" charset="2"/>
              <a:buChar char="ü"/>
            </a:pPr>
            <a:endPar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971544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8FC0C1-A9DB-7A7C-4674-1DEEB863917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45D33D8-7F88-9C9D-6956-8D07C6D89CE3}"/>
              </a:ext>
            </a:extLst>
          </p:cNvPr>
          <p:cNvSpPr>
            <a:spLocks noGrp="1"/>
          </p:cNvSpPr>
          <p:nvPr>
            <p:ph type="ctrTitle"/>
          </p:nvPr>
        </p:nvSpPr>
        <p:spPr>
          <a:xfrm>
            <a:off x="1523999" y="2240200"/>
            <a:ext cx="9144000" cy="910575"/>
          </a:xfrm>
        </p:spPr>
        <p:txBody>
          <a:bodyPr>
            <a:noAutofit/>
          </a:bodyPr>
          <a:lstStyle/>
          <a:p>
            <a:r>
              <a:rPr lang="ro-RO" sz="3200" b="1" dirty="0">
                <a:solidFill>
                  <a:srgbClr val="213F99"/>
                </a:solidFill>
                <a:latin typeface="Calibri" panose="020F0502020204030204" pitchFamily="34" charset="0"/>
                <a:ea typeface="Calibri" panose="020F0502020204030204" pitchFamily="34" charset="0"/>
                <a:cs typeface="Calibri" panose="020F0502020204030204" pitchFamily="34" charset="0"/>
              </a:rPr>
              <a:t>Regiunea Sud-Est se dezvoltă cu noi!</a:t>
            </a:r>
            <a:endParaRPr lang="en-US" sz="32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3" name="Subtitle 2">
            <a:extLst>
              <a:ext uri="{FF2B5EF4-FFF2-40B4-BE49-F238E27FC236}">
                <a16:creationId xmlns:a16="http://schemas.microsoft.com/office/drawing/2014/main" id="{49BAB4B9-1321-752A-76B5-41F45E624409}"/>
              </a:ext>
            </a:extLst>
          </p:cNvPr>
          <p:cNvSpPr>
            <a:spLocks noGrp="1"/>
          </p:cNvSpPr>
          <p:nvPr>
            <p:ph type="subTitle" idx="1"/>
          </p:nvPr>
        </p:nvSpPr>
        <p:spPr>
          <a:xfrm>
            <a:off x="716728" y="5783293"/>
            <a:ext cx="11013156" cy="365919"/>
          </a:xfrm>
        </p:spPr>
        <p:txBody>
          <a:bodyPr>
            <a:noAutofit/>
          </a:bodyPr>
          <a:lstStyle/>
          <a:p>
            <a:r>
              <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rPr>
              <a:t>Conținutul acestui material nu reprezintă în mod obligatoriu poziția oficială a Uniunii Europene sau a Guvernului României</a:t>
            </a:r>
            <a:endParaRPr lang="en-US"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2049" name="Imagine 1619975028">
            <a:extLst>
              <a:ext uri="{FF2B5EF4-FFF2-40B4-BE49-F238E27FC236}">
                <a16:creationId xmlns:a16="http://schemas.microsoft.com/office/drawing/2014/main" id="{D3560F02-70B4-61BB-C40A-9B88FFF2B5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205F5FC8-53E2-86D1-CE87-F085B008D5F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pic>
        <p:nvPicPr>
          <p:cNvPr id="10" name="Picture 9">
            <a:extLst>
              <a:ext uri="{FF2B5EF4-FFF2-40B4-BE49-F238E27FC236}">
                <a16:creationId xmlns:a16="http://schemas.microsoft.com/office/drawing/2014/main" id="{DBECAE62-D9E9-0E0F-992E-35A1CA8CF625}"/>
              </a:ext>
            </a:extLst>
          </p:cNvPr>
          <p:cNvPicPr>
            <a:picLocks noChangeAspect="1"/>
          </p:cNvPicPr>
          <p:nvPr/>
        </p:nvPicPr>
        <p:blipFill>
          <a:blip r:embed="rId5"/>
          <a:stretch>
            <a:fillRect/>
          </a:stretch>
        </p:blipFill>
        <p:spPr>
          <a:xfrm>
            <a:off x="6095999" y="5058696"/>
            <a:ext cx="1250655" cy="447315"/>
          </a:xfrm>
          <a:prstGeom prst="rect">
            <a:avLst/>
          </a:prstGeom>
        </p:spPr>
      </p:pic>
      <p:pic>
        <p:nvPicPr>
          <p:cNvPr id="12" name="Picture 11">
            <a:extLst>
              <a:ext uri="{FF2B5EF4-FFF2-40B4-BE49-F238E27FC236}">
                <a16:creationId xmlns:a16="http://schemas.microsoft.com/office/drawing/2014/main" id="{1D0939FF-75FE-6089-4A0A-D0943B658F8B}"/>
              </a:ext>
            </a:extLst>
          </p:cNvPr>
          <p:cNvPicPr>
            <a:picLocks noChangeAspect="1"/>
          </p:cNvPicPr>
          <p:nvPr/>
        </p:nvPicPr>
        <p:blipFill>
          <a:blip r:embed="rId6"/>
          <a:stretch>
            <a:fillRect/>
          </a:stretch>
        </p:blipFill>
        <p:spPr>
          <a:xfrm>
            <a:off x="4711646" y="5068991"/>
            <a:ext cx="1257475" cy="466790"/>
          </a:xfrm>
          <a:prstGeom prst="rect">
            <a:avLst/>
          </a:prstGeom>
        </p:spPr>
      </p:pic>
      <p:sp>
        <p:nvSpPr>
          <p:cNvPr id="11" name="TextBox 10">
            <a:extLst>
              <a:ext uri="{FF2B5EF4-FFF2-40B4-BE49-F238E27FC236}">
                <a16:creationId xmlns:a16="http://schemas.microsoft.com/office/drawing/2014/main" id="{1851EF44-A380-AFF6-4E3E-35598DFFE8C5}"/>
              </a:ext>
            </a:extLst>
          </p:cNvPr>
          <p:cNvSpPr txBox="1"/>
          <p:nvPr/>
        </p:nvSpPr>
        <p:spPr>
          <a:xfrm>
            <a:off x="1659396" y="3240565"/>
            <a:ext cx="8949812" cy="369332"/>
          </a:xfrm>
          <a:prstGeom prst="rect">
            <a:avLst/>
          </a:prstGeom>
          <a:noFill/>
        </p:spPr>
        <p:txBody>
          <a:bodyPr wrap="square">
            <a:spAutoFit/>
          </a:bodyPr>
          <a:lstStyle/>
          <a:p>
            <a:pPr algn="ct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cofinanțat</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Uniunea</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Europeană</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ea typeface="Calibri" panose="020F0502020204030204" pitchFamily="34" charset="0"/>
                <a:cs typeface="Calibri" panose="020F0502020204030204" pitchFamily="34" charset="0"/>
              </a:rPr>
              <a:t>Programul</a:t>
            </a:r>
            <a:r>
              <a:rPr lang="en-US" dirty="0">
                <a:solidFill>
                  <a:srgbClr val="213F99"/>
                </a:solidFill>
                <a:latin typeface="Calibri" panose="020F0502020204030204" pitchFamily="34" charset="0"/>
                <a:ea typeface="Calibri" panose="020F0502020204030204" pitchFamily="34" charset="0"/>
                <a:cs typeface="Calibri" panose="020F0502020204030204" pitchFamily="34" charset="0"/>
              </a:rPr>
              <a:t> Regional Sud-Est 2021- 2027</a:t>
            </a:r>
          </a:p>
        </p:txBody>
      </p:sp>
      <p:pic>
        <p:nvPicPr>
          <p:cNvPr id="7" name="Picture 6" descr="A black and blue sign with blue text&#10;&#10;Description automatically generated">
            <a:extLst>
              <a:ext uri="{FF2B5EF4-FFF2-40B4-BE49-F238E27FC236}">
                <a16:creationId xmlns:a16="http://schemas.microsoft.com/office/drawing/2014/main" id="{902DB058-F729-D63A-2B99-84F4B4B56D90}"/>
              </a:ext>
            </a:extLst>
          </p:cNvPr>
          <p:cNvPicPr>
            <a:picLocks noChangeAspect="1"/>
          </p:cNvPicPr>
          <p:nvPr/>
        </p:nvPicPr>
        <p:blipFill>
          <a:blip r:embed="rId7"/>
          <a:stretch>
            <a:fillRect/>
          </a:stretch>
        </p:blipFill>
        <p:spPr>
          <a:xfrm>
            <a:off x="178401" y="179048"/>
            <a:ext cx="2731948" cy="718664"/>
          </a:xfrm>
          <a:prstGeom prst="rect">
            <a:avLst/>
          </a:prstGeom>
        </p:spPr>
      </p:pic>
      <p:pic>
        <p:nvPicPr>
          <p:cNvPr id="8" name="Picture 7" descr="A blue and white logo with a bird and a crown&#10;&#10;Description automatically generated">
            <a:extLst>
              <a:ext uri="{FF2B5EF4-FFF2-40B4-BE49-F238E27FC236}">
                <a16:creationId xmlns:a16="http://schemas.microsoft.com/office/drawing/2014/main" id="{A79B30F0-0600-1143-FBA2-F44F273BD2ED}"/>
              </a:ext>
            </a:extLst>
          </p:cNvPr>
          <p:cNvPicPr>
            <a:picLocks noChangeAspect="1"/>
          </p:cNvPicPr>
          <p:nvPr/>
        </p:nvPicPr>
        <p:blipFill>
          <a:blip r:embed="rId8"/>
          <a:stretch>
            <a:fillRect/>
          </a:stretch>
        </p:blipFill>
        <p:spPr>
          <a:xfrm>
            <a:off x="5740808" y="119714"/>
            <a:ext cx="813600" cy="808061"/>
          </a:xfrm>
          <a:prstGeom prst="rect">
            <a:avLst/>
          </a:prstGeom>
        </p:spPr>
      </p:pic>
      <p:pic>
        <p:nvPicPr>
          <p:cNvPr id="13" name="Picture 12">
            <a:extLst>
              <a:ext uri="{FF2B5EF4-FFF2-40B4-BE49-F238E27FC236}">
                <a16:creationId xmlns:a16="http://schemas.microsoft.com/office/drawing/2014/main" id="{F4EC6275-6EF9-C33C-02B7-B8B93ED3E056}"/>
              </a:ext>
            </a:extLst>
          </p:cNvPr>
          <p:cNvPicPr>
            <a:picLocks noChangeAspect="1"/>
          </p:cNvPicPr>
          <p:nvPr/>
        </p:nvPicPr>
        <p:blipFill>
          <a:blip r:embed="rId9"/>
          <a:stretch>
            <a:fillRect/>
          </a:stretch>
        </p:blipFill>
        <p:spPr>
          <a:xfrm>
            <a:off x="10728762" y="-298072"/>
            <a:ext cx="1463238" cy="1634377"/>
          </a:xfrm>
          <a:prstGeom prst="rect">
            <a:avLst/>
          </a:prstGeom>
        </p:spPr>
      </p:pic>
    </p:spTree>
    <p:extLst>
      <p:ext uri="{BB962C8B-B14F-4D97-AF65-F5344CB8AC3E}">
        <p14:creationId xmlns:p14="http://schemas.microsoft.com/office/powerpoint/2010/main" val="3279853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7D87A1-EB94-0D2F-6E83-D1274F241AA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E878AC3E-4DBF-2F8C-4555-675A7116965A}"/>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95C6B05-5776-E1CA-94E7-EFFC1C609E55}"/>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217A8BF-7ED5-0CBC-1CD7-80B960BD7D1E}"/>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A7AF9720-1F33-BBCE-635B-AD83FDC384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DF5E0E-F60F-CDB8-6FBF-2D50AC8A3463}"/>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0D920B4A-2472-403A-BC8C-A0F828418322}"/>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Obiectivul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B3A8F7FE-D671-94CF-CEE0-540582FB6A0C}"/>
              </a:ext>
            </a:extLst>
          </p:cNvPr>
          <p:cNvSpPr>
            <a:spLocks noGrp="1"/>
          </p:cNvSpPr>
          <p:nvPr>
            <p:ph type="subTitle" idx="1"/>
          </p:nvPr>
        </p:nvSpPr>
        <p:spPr>
          <a:xfrm>
            <a:off x="690717" y="1536360"/>
            <a:ext cx="11013156" cy="365919"/>
          </a:xfrm>
        </p:spPr>
        <p:txBody>
          <a:bodyPr>
            <a:noAutofit/>
          </a:bodyPr>
          <a:lstStyle/>
          <a:p>
            <a:pPr algn="l"/>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Furnizarea de informații obiective și relevante, care să sprijine procesul decizional la nivelul managementului PR SE, având ca scop îmbunătățirea eficienței și eficacității programului, precum și obținerea și consolidarea efectelor sale. </a:t>
            </a:r>
          </a:p>
        </p:txBody>
      </p:sp>
      <p:sp>
        <p:nvSpPr>
          <p:cNvPr id="7" name="TextBox 6">
            <a:extLst>
              <a:ext uri="{FF2B5EF4-FFF2-40B4-BE49-F238E27FC236}">
                <a16:creationId xmlns:a16="http://schemas.microsoft.com/office/drawing/2014/main" id="{7AEE125F-A75C-FC2F-23C1-5987D3A58CC1}"/>
              </a:ext>
            </a:extLst>
          </p:cNvPr>
          <p:cNvSpPr txBox="1"/>
          <p:nvPr/>
        </p:nvSpPr>
        <p:spPr>
          <a:xfrm>
            <a:off x="690717" y="2267808"/>
            <a:ext cx="10832689" cy="1384995"/>
          </a:xfrm>
          <a:prstGeom prst="rect">
            <a:avLst/>
          </a:prstGeom>
          <a:noFill/>
        </p:spPr>
        <p:txBody>
          <a:bodyPr wrap="square">
            <a:spAutoFit/>
          </a:bodyPr>
          <a:lstStyle/>
          <a:p>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Conform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planului</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2000" b="1" dirty="0" err="1">
                <a:solidFill>
                  <a:srgbClr val="213F99"/>
                </a:solidFill>
                <a:latin typeface="Calibri" panose="020F0502020204030204" pitchFamily="34" charset="0"/>
                <a:ea typeface="Calibri" panose="020F0502020204030204" pitchFamily="34" charset="0"/>
                <a:cs typeface="Calibri" panose="020F0502020204030204" pitchFamily="34" charset="0"/>
              </a:rPr>
              <a:t>intermediară</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 a Priorității 6 „</a:t>
            </a:r>
            <a:r>
              <a:rPr lang="it-IT" sz="2000" b="1" dirty="0">
                <a:solidFill>
                  <a:srgbClr val="213F99"/>
                </a:solidFill>
                <a:latin typeface="Calibri" panose="020F0502020204030204" pitchFamily="34" charset="0"/>
                <a:ea typeface="Calibri" panose="020F0502020204030204" pitchFamily="34" charset="0"/>
                <a:cs typeface="Calibri" panose="020F0502020204030204" pitchFamily="34" charset="0"/>
              </a:rPr>
              <a:t>O regiune </a:t>
            </a:r>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atractivă”</a:t>
            </a:r>
            <a:r>
              <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determina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eficacitatea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eficiența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relevanța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coerența</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atât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cât</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externă</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finanțate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prin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PR</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SE în cadrul P6</a:t>
            </a:r>
          </a:p>
          <a:p>
            <a:pPr marL="285750" indent="-285750">
              <a:buFont typeface="Wingdings" panose="05000000000000000000" pitchFamily="2" charset="2"/>
              <a:buChar char="ü"/>
            </a:pP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evidenția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mod  special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progresul</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performanțele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înregistrate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gestionarea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implementarea</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intervențiilor</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cadrul P6 a PRSE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având</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vedere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criteriile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menționate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și</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întrebările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6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t>
            </a:r>
            <a:r>
              <a:rPr lang="en-US" sz="1600" dirty="0">
                <a:solidFill>
                  <a:srgbClr val="213F99"/>
                </a:solidFill>
                <a:latin typeface="Calibri" panose="020F0502020204030204" pitchFamily="34" charset="0"/>
                <a:ea typeface="Calibri" panose="020F0502020204030204" pitchFamily="34" charset="0"/>
                <a:cs typeface="Calibri" panose="020F0502020204030204" pitchFamily="34" charset="0"/>
              </a:rPr>
              <a:t> </a:t>
            </a:r>
          </a:p>
        </p:txBody>
      </p:sp>
      <p:pic>
        <p:nvPicPr>
          <p:cNvPr id="11" name="Picture 10">
            <a:extLst>
              <a:ext uri="{FF2B5EF4-FFF2-40B4-BE49-F238E27FC236}">
                <a16:creationId xmlns:a16="http://schemas.microsoft.com/office/drawing/2014/main" id="{FCFC2FDF-67DE-208B-FA8B-CE163F351580}"/>
              </a:ext>
            </a:extLst>
          </p:cNvPr>
          <p:cNvPicPr>
            <a:picLocks noChangeAspect="1"/>
          </p:cNvPicPr>
          <p:nvPr/>
        </p:nvPicPr>
        <p:blipFill>
          <a:blip r:embed="rId8"/>
          <a:stretch>
            <a:fillRect/>
          </a:stretch>
        </p:blipFill>
        <p:spPr>
          <a:xfrm>
            <a:off x="7766099" y="3629405"/>
            <a:ext cx="3757307" cy="1909802"/>
          </a:xfrm>
          <a:prstGeom prst="rect">
            <a:avLst/>
          </a:prstGeom>
        </p:spPr>
      </p:pic>
      <p:sp>
        <p:nvSpPr>
          <p:cNvPr id="13" name="TextBox 12">
            <a:extLst>
              <a:ext uri="{FF2B5EF4-FFF2-40B4-BE49-F238E27FC236}">
                <a16:creationId xmlns:a16="http://schemas.microsoft.com/office/drawing/2014/main" id="{B702907B-E9B5-7973-1955-D94AD18DC220}"/>
              </a:ext>
            </a:extLst>
          </p:cNvPr>
          <p:cNvSpPr txBox="1"/>
          <p:nvPr/>
        </p:nvSpPr>
        <p:spPr>
          <a:xfrm>
            <a:off x="690717" y="3964357"/>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Contextul evaluării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4" name="Subtitle 2">
            <a:extLst>
              <a:ext uri="{FF2B5EF4-FFF2-40B4-BE49-F238E27FC236}">
                <a16:creationId xmlns:a16="http://schemas.microsoft.com/office/drawing/2014/main" id="{29C4347C-7906-3155-44DE-A9607508AC02}"/>
              </a:ext>
            </a:extLst>
          </p:cNvPr>
          <p:cNvSpPr txBox="1">
            <a:spLocks/>
          </p:cNvSpPr>
          <p:nvPr/>
        </p:nvSpPr>
        <p:spPr>
          <a:xfrm>
            <a:off x="690717" y="4405792"/>
            <a:ext cx="6908922" cy="1320820"/>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Evaluarea ce face obiectul prezentului raport are ca scop furnizarea de informații pentru a susține Autoritatea de Management în realizarea evaluării intermediaire (mid-term review) conform art. 18 din Regulamentul Cadru 1060/2021 în vederea îmbunătățirii Programului Regional Sud-Est și a procesului de implementare a acestuia.</a:t>
            </a:r>
          </a:p>
        </p:txBody>
      </p:sp>
    </p:spTree>
    <p:extLst>
      <p:ext uri="{BB962C8B-B14F-4D97-AF65-F5344CB8AC3E}">
        <p14:creationId xmlns:p14="http://schemas.microsoft.com/office/powerpoint/2010/main" val="3465536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0759B-8F4F-A80E-EAE8-D5DAE41AE0B9}"/>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11F61440-E3EE-DA25-2AAE-E0B332A6266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7B239493-1D36-DAD1-6175-58A02872743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CF32ED9A-C330-61AE-5D0F-33F9EEF18F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990CE23E-BDB1-6938-D953-AE8D65B0B99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FB0D431-89A6-03B0-2AE3-2127D1D7D2B4}"/>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E498423C-FD11-118B-A297-1579C7B014A8}"/>
              </a:ext>
            </a:extLst>
          </p:cNvPr>
          <p:cNvSpPr txBox="1"/>
          <p:nvPr/>
        </p:nvSpPr>
        <p:spPr>
          <a:xfrm>
            <a:off x="690717" y="1136250"/>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Metodologia de evaluare </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7FAD8DEC-4540-4980-C4D1-5EDE2CD0B128}"/>
              </a:ext>
            </a:extLst>
          </p:cNvPr>
          <p:cNvSpPr>
            <a:spLocks noGrp="1"/>
          </p:cNvSpPr>
          <p:nvPr>
            <p:ph type="subTitle" idx="1"/>
          </p:nvPr>
        </p:nvSpPr>
        <p:spPr>
          <a:xfrm>
            <a:off x="690717" y="1536360"/>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5 întrebări-cheie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din caietul de sarcini, a integrat un </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mix echilibrat de metode și instrumente de evaluare</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 precum: analiza documentară, interviuri, sondaje, focus grupuri și ateliere de lucru, studii de caz, consultări cu un panel de experți, precum și metode cantitative pentru analiza progresului în implementare. </a:t>
            </a:r>
          </a:p>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Contribuția metodelor și instrumentelor de evaluare la formularea răspunsurilor: </a:t>
            </a: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869798E6-3D75-21BF-0E90-312AF8EF2A01}"/>
              </a:ext>
            </a:extLst>
          </p:cNvPr>
          <p:cNvPicPr>
            <a:picLocks noChangeAspect="1"/>
          </p:cNvPicPr>
          <p:nvPr/>
        </p:nvPicPr>
        <p:blipFill>
          <a:blip r:embed="rId8"/>
          <a:stretch>
            <a:fillRect/>
          </a:stretch>
        </p:blipFill>
        <p:spPr>
          <a:xfrm>
            <a:off x="1748413" y="2712836"/>
            <a:ext cx="8345468" cy="2564932"/>
          </a:xfrm>
          <a:prstGeom prst="rect">
            <a:avLst/>
          </a:prstGeom>
        </p:spPr>
      </p:pic>
    </p:spTree>
    <p:extLst>
      <p:ext uri="{BB962C8B-B14F-4D97-AF65-F5344CB8AC3E}">
        <p14:creationId xmlns:p14="http://schemas.microsoft.com/office/powerpoint/2010/main" val="2460931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9BBA9-0384-9D91-6333-DC4A0575D1F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296D4454-9021-EF16-F428-E1F08DE811C1}"/>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FF15F43-AAC8-7832-5726-B33864D5E79D}"/>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5B455B2A-C23F-3A24-7AFD-79FEF6C98E8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876FA4-27FB-75FE-1CE0-953EE8A208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16A38A5F-C53C-3E42-DF85-BB75DF877A12}"/>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B1A4DF34-0E7F-0698-2E75-E88E674AB0E2}"/>
              </a:ext>
            </a:extLst>
          </p:cNvPr>
          <p:cNvSpPr txBox="1"/>
          <p:nvPr/>
        </p:nvSpPr>
        <p:spPr>
          <a:xfrm>
            <a:off x="690717" y="1195116"/>
            <a:ext cx="6701146" cy="400110"/>
          </a:xfrm>
          <a:prstGeom prst="rect">
            <a:avLst/>
          </a:prstGeom>
          <a:noFill/>
        </p:spPr>
        <p:txBody>
          <a:bodyPr wrap="square" rtlCol="0">
            <a:spAutoFit/>
          </a:bodyPr>
          <a:lstStyle/>
          <a:p>
            <a:r>
              <a:rPr lang="ro-RO" sz="2000" b="1" dirty="0">
                <a:solidFill>
                  <a:srgbClr val="213F99"/>
                </a:solidFill>
                <a:latin typeface="Calibri" panose="020F0502020204030204" pitchFamily="34" charset="0"/>
                <a:ea typeface="Calibri" panose="020F0502020204030204" pitchFamily="34" charset="0"/>
                <a:cs typeface="Calibri" panose="020F0502020204030204" pitchFamily="34" charset="0"/>
              </a:rPr>
              <a:t>Limitări metodologice</a:t>
            </a:r>
            <a:endParaRPr lang="en-US" sz="20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 name="Subtitle 2">
            <a:extLst>
              <a:ext uri="{FF2B5EF4-FFF2-40B4-BE49-F238E27FC236}">
                <a16:creationId xmlns:a16="http://schemas.microsoft.com/office/drawing/2014/main" id="{AE55F5D4-EAFF-DC49-6E84-1BEE1A539C68}"/>
              </a:ext>
            </a:extLst>
          </p:cNvPr>
          <p:cNvSpPr>
            <a:spLocks noGrp="1"/>
          </p:cNvSpPr>
          <p:nvPr>
            <p:ph type="subTitle" idx="1"/>
          </p:nvPr>
        </p:nvSpPr>
        <p:spPr>
          <a:xfrm>
            <a:off x="690717" y="1625289"/>
            <a:ext cx="11013156" cy="365919"/>
          </a:xfrm>
        </p:spPr>
        <p:txBody>
          <a:bodyPr>
            <a:noAutofit/>
          </a:bodyPr>
          <a:lstStyle/>
          <a:p>
            <a:pPr algn="just"/>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Structurată în jurul celor 4 întrebări-cheie din caietul de sarcini, a integrat un mix echilibrat de metode și instrumente de evaluare, precum: analiza documentară, interviuri, sondaje, focus grupuri și ateliere de lucru, studii de caz, consultări cu un panel de experți, precum și metode cantitative pentru analiza progresului în implementare. </a:t>
            </a:r>
          </a:p>
        </p:txBody>
      </p:sp>
      <p:sp>
        <p:nvSpPr>
          <p:cNvPr id="7" name="TextBox 6">
            <a:extLst>
              <a:ext uri="{FF2B5EF4-FFF2-40B4-BE49-F238E27FC236}">
                <a16:creationId xmlns:a16="http://schemas.microsoft.com/office/drawing/2014/main" id="{5B98A50C-4634-DA55-0905-D4BBA5AA6575}"/>
              </a:ext>
            </a:extLst>
          </p:cNvPr>
          <p:cNvSpPr txBox="1"/>
          <p:nvPr/>
        </p:nvSpPr>
        <p:spPr>
          <a:xfrm>
            <a:off x="385917" y="2812680"/>
            <a:ext cx="3311012" cy="338554"/>
          </a:xfrm>
          <a:prstGeom prst="rect">
            <a:avLst/>
          </a:prstGeom>
          <a:noFill/>
        </p:spPr>
        <p:txBody>
          <a:bodyPr wrap="square">
            <a:spAutoFit/>
          </a:bodyPr>
          <a:lstStyle/>
          <a:p>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Timp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limitat</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EF1E0961-4139-7589-B2F4-1A139E13977E}"/>
              </a:ext>
            </a:extLst>
          </p:cNvPr>
          <p:cNvSpPr txBox="1"/>
          <p:nvPr/>
        </p:nvSpPr>
        <p:spPr>
          <a:xfrm>
            <a:off x="3700819" y="2812680"/>
            <a:ext cx="4532439" cy="338554"/>
          </a:xfrm>
          <a:prstGeom prst="rect">
            <a:avLst/>
          </a:prstGeom>
          <a:noFill/>
        </p:spPr>
        <p:txBody>
          <a:bodyPr wrap="square">
            <a:spAutoFit/>
          </a:bodyPr>
          <a:lstStyle/>
          <a:p>
            <a:pPr algn="ct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Termen de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referință</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31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decembrie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2024</a:t>
            </a:r>
          </a:p>
        </p:txBody>
      </p:sp>
      <p:sp>
        <p:nvSpPr>
          <p:cNvPr id="13" name="TextBox 12">
            <a:extLst>
              <a:ext uri="{FF2B5EF4-FFF2-40B4-BE49-F238E27FC236}">
                <a16:creationId xmlns:a16="http://schemas.microsoft.com/office/drawing/2014/main" id="{222C22D1-A04C-1C9C-8598-85CCCB9726BF}"/>
              </a:ext>
            </a:extLst>
          </p:cNvPr>
          <p:cNvSpPr txBox="1"/>
          <p:nvPr/>
        </p:nvSpPr>
        <p:spPr>
          <a:xfrm>
            <a:off x="8362218" y="2781902"/>
            <a:ext cx="6096000" cy="369332"/>
          </a:xfrm>
          <a:prstGeom prst="rect">
            <a:avLst/>
          </a:prstGeom>
          <a:noFill/>
        </p:spPr>
        <p:txBody>
          <a:bodyPr wrap="square">
            <a:spAutoFit/>
          </a:bodyPr>
          <a:lstStyle/>
          <a:p>
            <a:r>
              <a:rPr lang="en-US" dirty="0"/>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Proiecte</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în</a:t>
            </a:r>
            <a:r>
              <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600" b="1"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desfășurare</a:t>
            </a:r>
            <a:r>
              <a:rPr lang="ro-RO" sz="1600" b="1" dirty="0">
                <a:solidFill>
                  <a:srgbClr val="213F99"/>
                </a:solidFill>
                <a:latin typeface="Calibri" panose="020F0502020204030204" pitchFamily="34" charset="0"/>
                <a:ea typeface="Calibri" panose="020F0502020204030204" pitchFamily="34" charset="0"/>
                <a:cs typeface="Calibri" panose="020F0502020204030204" pitchFamily="34" charset="0"/>
              </a:rPr>
              <a:t> - nefinalizate</a:t>
            </a:r>
            <a:endParaRPr lang="en-US" sz="1600" b="1"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5" name="Straight Connector 14">
            <a:extLst>
              <a:ext uri="{FF2B5EF4-FFF2-40B4-BE49-F238E27FC236}">
                <a16:creationId xmlns:a16="http://schemas.microsoft.com/office/drawing/2014/main" id="{3DA6AFAE-1CDB-34E4-380C-5EB5500769D0}"/>
              </a:ext>
            </a:extLst>
          </p:cNvPr>
          <p:cNvCxnSpPr>
            <a:cxnSpLocks/>
          </p:cNvCxnSpPr>
          <p:nvPr/>
        </p:nvCxnSpPr>
        <p:spPr>
          <a:xfrm>
            <a:off x="3759811" y="2981957"/>
            <a:ext cx="0" cy="2160314"/>
          </a:xfrm>
          <a:prstGeom prst="line">
            <a:avLst/>
          </a:prstGeom>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560885FB-AAC9-65BC-BBE0-0B849B269F16}"/>
              </a:ext>
            </a:extLst>
          </p:cNvPr>
          <p:cNvCxnSpPr/>
          <p:nvPr/>
        </p:nvCxnSpPr>
        <p:spPr>
          <a:xfrm>
            <a:off x="8182954" y="2966568"/>
            <a:ext cx="0" cy="2160314"/>
          </a:xfrm>
          <a:prstGeom prst="line">
            <a:avLst/>
          </a:prstGeom>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934BA484-31C1-CC67-D0A8-42B73AA9B024}"/>
              </a:ext>
            </a:extLst>
          </p:cNvPr>
          <p:cNvSpPr txBox="1"/>
          <p:nvPr/>
        </p:nvSpPr>
        <p:spPr>
          <a:xfrm>
            <a:off x="385917" y="3396502"/>
            <a:ext cx="3055373" cy="1600438"/>
          </a:xfrm>
          <a:prstGeom prst="rect">
            <a:avLst/>
          </a:prstGeom>
          <a:noFill/>
        </p:spPr>
        <p:txBody>
          <a:bodyPr wrap="square">
            <a:spAutoFit/>
          </a:bodyPr>
          <a:lstStyle/>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Evaluarea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avut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la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dispoziție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doar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2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luni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un interval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foarte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scurt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pentru</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complexitatea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procesului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Colectarea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datelor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desfășurat</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sub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presiunea</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termenului</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de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livrare</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 a </a:t>
            </a:r>
            <a:r>
              <a:rPr lang="en-US" sz="1400" dirty="0" err="1">
                <a:solidFill>
                  <a:srgbClr val="213F99"/>
                </a:solidFill>
                <a:latin typeface="Calibri" panose="020F0502020204030204" pitchFamily="34" charset="0"/>
                <a:ea typeface="Calibri" panose="020F0502020204030204" pitchFamily="34" charset="0"/>
                <a:cs typeface="Calibri" panose="020F0502020204030204" pitchFamily="34" charset="0"/>
              </a:rPr>
              <a:t>analizelor</a:t>
            </a:r>
            <a:r>
              <a:rPr lang="en-US"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BE2A5804-2B8C-9A75-D696-40A7BE15E60C}"/>
              </a:ext>
            </a:extLst>
          </p:cNvPr>
          <p:cNvSpPr txBox="1"/>
          <p:nvPr/>
        </p:nvSpPr>
        <p:spPr>
          <a:xfrm>
            <a:off x="3911713" y="3364369"/>
            <a:ext cx="3868685" cy="2246769"/>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Termenul fix al evaluării a fost stabilit la mijlocul perioadei de implementare. Inițial, analizele s-au bazat pe date disponibile până în noiembrie 2024.</a:t>
            </a:r>
          </a:p>
          <a:p>
            <a:pPr algn="just"/>
            <a:endPar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 fost necesară reluarea analizelor după obținerea datelor de la 31 decembrie 2024 (disponibile abia la sfârșit de ianuarie), ceea ce a adăugat o presiune suplimentară asupra procesului de evaluare</a:t>
            </a:r>
          </a:p>
        </p:txBody>
      </p:sp>
      <p:sp>
        <p:nvSpPr>
          <p:cNvPr id="21" name="TextBox 20">
            <a:extLst>
              <a:ext uri="{FF2B5EF4-FFF2-40B4-BE49-F238E27FC236}">
                <a16:creationId xmlns:a16="http://schemas.microsoft.com/office/drawing/2014/main" id="{4FDA6DDE-CFEE-9ABE-C793-C1719895D6B1}"/>
              </a:ext>
            </a:extLst>
          </p:cNvPr>
          <p:cNvSpPr txBox="1"/>
          <p:nvPr/>
        </p:nvSpPr>
        <p:spPr>
          <a:xfrm>
            <a:off x="8272586" y="3364369"/>
            <a:ext cx="3569826" cy="2031325"/>
          </a:xfrm>
          <a:prstGeom prst="rect">
            <a:avLst/>
          </a:prstGeom>
          <a:noFill/>
        </p:spPr>
        <p:txBody>
          <a:bodyPr wrap="square">
            <a:spAutoFit/>
          </a:bodyPr>
          <a:lstStyle/>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Tipuri de proiecte:</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Proiecte din apeluri etapizate</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 (continuări din POR 2014–2020)</a:t>
            </a:r>
          </a:p>
          <a:p>
            <a:pPr marL="742950" lvl="1" indent="-285750" algn="just">
              <a:buFont typeface="Arial" panose="020B0604020202020204" pitchFamily="34" charset="0"/>
              <a:buChar char="•"/>
            </a:pPr>
            <a:r>
              <a:rPr lang="ro-RO" sz="1400" b="1" dirty="0">
                <a:solidFill>
                  <a:srgbClr val="213F99"/>
                </a:solidFill>
                <a:latin typeface="Calibri" panose="020F0502020204030204" pitchFamily="34" charset="0"/>
                <a:ea typeface="Calibri" panose="020F0502020204030204" pitchFamily="34" charset="0"/>
                <a:cs typeface="Calibri" panose="020F0502020204030204" pitchFamily="34" charset="0"/>
              </a:rPr>
              <a:t>Nu au fost contractate proiecte din apeluri noi până la 31.12.2024</a:t>
            </a: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marL="285750" indent="-285750" algn="just">
              <a:buFont typeface="Arial" panose="020B0604020202020204" pitchFamily="34" charset="0"/>
              <a:buChar char="•"/>
            </a:pPr>
            <a:r>
              <a:rPr lang="ro-RO" sz="1400" dirty="0">
                <a:solidFill>
                  <a:srgbClr val="213F99"/>
                </a:solidFill>
                <a:latin typeface="Calibri" panose="020F0502020204030204" pitchFamily="34" charset="0"/>
                <a:ea typeface="Calibri" panose="020F0502020204030204" pitchFamily="34" charset="0"/>
                <a:cs typeface="Calibri" panose="020F0502020204030204" pitchFamily="34" charset="0"/>
              </a:rPr>
              <a:t>Lipsa proiectelor finalizate a împiedicat evaluarea rezultatelor efective; analiza s-a bazat doar pe țintele asumate în proiectele contractate.</a:t>
            </a:r>
          </a:p>
        </p:txBody>
      </p:sp>
    </p:spTree>
    <p:extLst>
      <p:ext uri="{BB962C8B-B14F-4D97-AF65-F5344CB8AC3E}">
        <p14:creationId xmlns:p14="http://schemas.microsoft.com/office/powerpoint/2010/main" val="355520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FBCDB-1004-5081-4C95-447706B17622}"/>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97D3F91-6AE9-5B5A-FA0E-C05BB3BD2C69}"/>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8E9A29C2-8B54-47E4-9685-D1031E2EB7F1}"/>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E5F15B40-70EC-8DCA-4F59-5263AD39AB7A}"/>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C759B6CA-E103-0223-30A5-6CE26C66EA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A10D2529-F373-1AF9-912E-EF993B1E6B9C}"/>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9" name="TextBox 18">
            <a:extLst>
              <a:ext uri="{FF2B5EF4-FFF2-40B4-BE49-F238E27FC236}">
                <a16:creationId xmlns:a16="http://schemas.microsoft.com/office/drawing/2014/main" id="{5DFBBACB-BC9A-46CA-5AA2-B30F75A686FF}"/>
              </a:ext>
            </a:extLst>
          </p:cNvPr>
          <p:cNvSpPr txBox="1"/>
          <p:nvPr/>
        </p:nvSpPr>
        <p:spPr>
          <a:xfrm>
            <a:off x="779207" y="1336305"/>
            <a:ext cx="9839632" cy="369332"/>
          </a:xfrm>
          <a:prstGeom prst="rect">
            <a:avLst/>
          </a:prstGeom>
          <a:noFill/>
        </p:spPr>
        <p:txBody>
          <a:bodyPr wrap="square" rtlCol="0">
            <a:spAutoFit/>
          </a:bodyPr>
          <a:lstStyle/>
          <a:p>
            <a:pPr marL="0" marR="0" algn="just">
              <a:spcBef>
                <a:spcPts val="600"/>
              </a:spcBef>
              <a:spcAft>
                <a:spcPts val="600"/>
              </a:spcAft>
            </a:pP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Contexul Priorității 6 – „</a:t>
            </a:r>
            <a:r>
              <a:rPr lang="it-IT"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O regiune </a:t>
            </a:r>
            <a:r>
              <a:rPr lang="ro-RO" sz="1800" b="1" dirty="0">
                <a:solidFill>
                  <a:srgbClr val="213F99"/>
                </a:solidFill>
                <a:effectLst/>
                <a:latin typeface="Calibri" panose="020F0502020204030204" pitchFamily="34" charset="0"/>
                <a:ea typeface="Calibri" panose="020F0502020204030204" pitchFamily="34" charset="0"/>
                <a:cs typeface="Arial" panose="020B0604020202020204" pitchFamily="34" charset="0"/>
              </a:rPr>
              <a:t>atractivă”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0" name="Subtitle 2">
            <a:extLst>
              <a:ext uri="{FF2B5EF4-FFF2-40B4-BE49-F238E27FC236}">
                <a16:creationId xmlns:a16="http://schemas.microsoft.com/office/drawing/2014/main" id="{05ED38F0-DC70-88EE-5189-77457DB3D419}"/>
              </a:ext>
            </a:extLst>
          </p:cNvPr>
          <p:cNvSpPr>
            <a:spLocks noGrp="1"/>
          </p:cNvSpPr>
          <p:nvPr>
            <p:ph type="subTitle" idx="1"/>
          </p:nvPr>
        </p:nvSpPr>
        <p:spPr>
          <a:xfrm>
            <a:off x="779207" y="1885480"/>
            <a:ext cx="10547554" cy="3377364"/>
          </a:xfrm>
        </p:spPr>
        <p:txBody>
          <a:bodyPr>
            <a:noAutofit/>
          </a:bodyPr>
          <a:lstStyle/>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Prioritatea 6 vizează implementarea de măsuri care să contribuie la consolidarea atractivității regiunii prin promovarea unui mediu de viață de calitate, atragerea de investiții, dezvoltarea infrastructurii turistice, protejarea și valorificarea patrimoniului natural și cultural: </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Principalele tipuri de acțiuni:</a:t>
            </a:r>
          </a:p>
          <a:p>
            <a:pPr marL="285750" indent="-285750" algn="just">
              <a:lnSpc>
                <a:spcPct val="150000"/>
              </a:lnSpc>
              <a:spcBef>
                <a:spcPts val="0"/>
              </a:spcBef>
              <a:buFont typeface="Arial" panose="020B0604020202020204" pitchFamily="34" charset="0"/>
              <a:buChar char="•"/>
            </a:pP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dezvoltarea integrată în zonele urbane prin regenerare urbană, conservarea patrimoniului și dezvoltarea turismului;</a:t>
            </a:r>
          </a:p>
          <a:p>
            <a:pPr marL="285750" indent="-285750" algn="just">
              <a:lnSpc>
                <a:spcPct val="150000"/>
              </a:lnSpc>
              <a:spcBef>
                <a:spcPts val="0"/>
              </a:spcBef>
              <a:buFont typeface="Arial" panose="020B0604020202020204" pitchFamily="34" charset="0"/>
              <a:buChar char="•"/>
            </a:pPr>
            <a:r>
              <a:rPr lang="it-IT"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valorificarea potențialului turistic în zone non-urbane</a:t>
            </a:r>
            <a:r>
              <a:rPr lang="ro-RO" sz="1600" b="1" i="1" dirty="0">
                <a:solidFill>
                  <a:srgbClr val="213F99"/>
                </a:solidFill>
                <a:latin typeface="Calibri" panose="020F0502020204030204" pitchFamily="34" charset="0"/>
                <a:ea typeface="Calibri" panose="020F0502020204030204" pitchFamily="34" charset="0"/>
                <a:cs typeface="Calibri" panose="020F0502020204030204" pitchFamily="34" charset="0"/>
              </a:rPr>
              <a:t>.</a:t>
            </a:r>
          </a:p>
          <a:p>
            <a:pPr algn="just">
              <a:lnSpc>
                <a:spcPct val="100000"/>
              </a:lnSpc>
            </a:pP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Toate aceste domenii și acțiuni sunt finanțate la nivel regional prin PRSE 2021-2027.</a:t>
            </a:r>
          </a:p>
        </p:txBody>
      </p:sp>
    </p:spTree>
    <p:extLst>
      <p:ext uri="{BB962C8B-B14F-4D97-AF65-F5344CB8AC3E}">
        <p14:creationId xmlns:p14="http://schemas.microsoft.com/office/powerpoint/2010/main" val="2265931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5189D-D0A4-F2AA-CB9B-BE4FF056D39F}"/>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6CB86A3E-74D7-29C2-754F-595388809AD0}"/>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BCBB9E3D-7ED0-A1DC-A26A-CA9D3C0E27EF}"/>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04921008-F76C-D8CD-AE96-37F64F5FD840}"/>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7394BEB0-CCB0-035A-2388-D8453391363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5AE46E99-9280-1596-C27D-5FD61C6A1CBA}"/>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EE303632-B733-BD5F-0892-7180EC44FB63}"/>
              </a:ext>
            </a:extLst>
          </p:cNvPr>
          <p:cNvSpPr txBox="1"/>
          <p:nvPr/>
        </p:nvSpPr>
        <p:spPr>
          <a:xfrm>
            <a:off x="751282" y="119094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Principalele domenii de intervenție</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08C21CD7-CF68-0032-5CD8-E41D973C9899}"/>
              </a:ext>
            </a:extLst>
          </p:cNvPr>
          <p:cNvSpPr txBox="1">
            <a:spLocks/>
          </p:cNvSpPr>
          <p:nvPr/>
        </p:nvSpPr>
        <p:spPr>
          <a:xfrm>
            <a:off x="751279" y="2314354"/>
            <a:ext cx="10854567" cy="12794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6.1 </a:t>
            </a:r>
            <a:r>
              <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rPr>
              <a:t>Dezvoltare integrată (DUI) în zonele urbane prin regenerare urbană, conservarea patrimoniului și dezvoltarea turismului</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Îmbunătățirea infrastructurii de turism urban, în special în zonele cu potențial turistic valoros, pot fi finanțate proiecte inovative de diversificare a serviciilor și activităților oferite turiștilor cu scopul creșterii accesibilității obiectivelor turistice.</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Dezvoltarea și punerea în valoare a stațiunilor turistice urbane, balneare și balneoclimaterice prin dezvoltarea infrastructurii turistice specifice, precum și dezvoltarea și modernizarea infrastructurii de utilitate publică aferentă;</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Regenerarea urbană și securitatea spațiilor publice - activități de reabilitare integrată a spațiilor publice urbane (inclusiv infrastructura tehnico-edilitară aferentă) în zone precum: spații din interiorul ansamblurilor de locuințe, zone de faleză, maluri, centre istorice, zone și cartiere rezidențiale localizate inclusiv în afara zonelor centrale, locuri de joacă pentru copii, scuaruri, piețe, alei pietonale, zone pietonale și semi-pietonale (inclusiv în afara zonelor centrale), piste de biciclete, mobilier urban, digitalizare smart, etc.</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Conservarea, protecția, restaurarea și valorificarea durabilă a patrimoniului cultural și istoric din zone urbane, dezvoltarea serviciilor aferente (ex. restaurarea, consolidarea, etc. și dotarea monumentelor istorice și a patrimoniului cultural; construire/ modernizare / reabilitare / extindere / dotare clădiri cu funcțiuni culturale etc.).</a:t>
            </a:r>
          </a:p>
          <a:p>
            <a:pPr marL="342900" marR="0" indent="-342900" algn="just">
              <a:spcBef>
                <a:spcPts val="300"/>
              </a:spcBef>
              <a:spcAft>
                <a:spcPts val="300"/>
              </a:spcAft>
              <a:buAutoNum type="alphaLcParenR"/>
            </a:pP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89495ED6-1A0D-C98B-AD59-D4B603F5A2DD}"/>
              </a:ext>
            </a:extLst>
          </p:cNvPr>
          <p:cNvSpPr txBox="1"/>
          <p:nvPr/>
        </p:nvSpPr>
        <p:spPr>
          <a:xfrm>
            <a:off x="751279" y="1629540"/>
            <a:ext cx="10945002" cy="615553"/>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OS5.1.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Promovarea dezvoltării integrate și incluzive în domeniul social, economic și al mediului, precum și a culturii, a patrimoniului natural, a turismului sustenabil și a securității în zonele urbane (FEDR)</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1555599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73A775-A4C0-1DF6-1419-2D0347D8AE8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7D57C3D2-70A7-D87E-A94C-CE594CDC99F3}"/>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E781A986-5349-F7D8-B747-F6F549ACBB6C}"/>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70ABE56C-BD16-719B-49F9-0E324A81CDF6}"/>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6D1EBB9-3D19-0C95-B2A3-7BFFDF99A3C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C7A22E4C-B0DF-29B8-6F5E-09C953A56605}"/>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5BC352E1-7A63-8B2C-0893-40A35D5D529B}"/>
              </a:ext>
            </a:extLst>
          </p:cNvPr>
          <p:cNvSpPr txBox="1"/>
          <p:nvPr/>
        </p:nvSpPr>
        <p:spPr>
          <a:xfrm>
            <a:off x="751282" y="1190947"/>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Principalele domenii de intervenție</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E9A373C0-AA69-2711-B9BB-18E3064101DB}"/>
              </a:ext>
            </a:extLst>
          </p:cNvPr>
          <p:cNvSpPr txBox="1">
            <a:spLocks/>
          </p:cNvSpPr>
          <p:nvPr/>
        </p:nvSpPr>
        <p:spPr>
          <a:xfrm>
            <a:off x="751279" y="2314354"/>
            <a:ext cx="10854567" cy="127942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Acțiunea 6.2 </a:t>
            </a:r>
            <a:r>
              <a:rPr lang="it-IT" sz="1600" dirty="0">
                <a:solidFill>
                  <a:srgbClr val="213F99"/>
                </a:solidFill>
                <a:latin typeface="Calibri" panose="020F0502020204030204" pitchFamily="34" charset="0"/>
                <a:ea typeface="Calibri" panose="020F0502020204030204" pitchFamily="34" charset="0"/>
                <a:cs typeface="Calibri" panose="020F0502020204030204" pitchFamily="34" charset="0"/>
              </a:rPr>
              <a:t>Valorificarea potentialului turistic și conservarea patrimoniului în zone non-urbane</a:t>
            </a: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Îmbunătățirea infrastructurii de turism, în special în zonele non-urbane cu potențial turistic valoros, inclusiv proiecte inovative, de diversificare a serviciilor și activităților oferite turiștilor, în scopul creșterii accesibilității obiectivelor turistice.</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Dezvoltare și punere în valoare a stațiunilor turistice, balneare și balneoclimaterice din zonele non-urbane, prin dezvoltarea infrastructurii turistice specifice, și dezvoltarea și modernizarea infrastructurii de utilitate publică aferentă.</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Conservarea, protecția, restaurarea și valorificarea durabilă a patrimoniului cultural, natural și istoric și dezvoltarea serviciilor aferente (ex. restaurarea, consolidarea, protecția, conservarea, extinderea și dotarea monumentelor istorice și a patrimoniului cultural; modernizarea / reabilitarea / extinderea / dotarea clădirilor cu funcții culturale, biblioteci, muzee, teatre); se are în vedere promovarea initiațivelor pentru conservarea/integrarea în specificul local, revizalizarea și promovarea activelor turistice tradiționale.</a:t>
            </a:r>
          </a:p>
          <a:p>
            <a:pPr marL="342900" marR="0" indent="-342900" algn="just">
              <a:spcBef>
                <a:spcPts val="300"/>
              </a:spcBef>
              <a:spcAft>
                <a:spcPts val="300"/>
              </a:spcAft>
              <a:buAutoNum type="alphaLcParenR"/>
            </a:pPr>
            <a:r>
              <a:rPr lang="ro-RO"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rPr>
              <a:t>Susținerea capacității administrative a AM-ului, a beneficiarilor și autorităților publice locale, în etapa de programare și implementare a proiectelor/strategiilor.</a:t>
            </a:r>
            <a:endParaRPr lang="en-US" sz="1400" dirty="0">
              <a:solidFill>
                <a:srgbClr val="4472C4"/>
              </a:solidFill>
              <a:effectLst/>
              <a:latin typeface="Calibri" panose="020F0502020204030204" pitchFamily="34" charset="0"/>
              <a:ea typeface="Times New Roman" panose="02020603050405020304" pitchFamily="18"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a:p>
            <a:pPr algn="l">
              <a:lnSpc>
                <a:spcPct val="114000"/>
              </a:lnSpc>
              <a:spcBef>
                <a:spcPts val="0"/>
              </a:spcBef>
            </a:pPr>
            <a:endParaRPr lang="ro-RO" sz="16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1EE1EB63-1393-A9A3-BED2-5B04539D5131}"/>
              </a:ext>
            </a:extLst>
          </p:cNvPr>
          <p:cNvSpPr txBox="1"/>
          <p:nvPr/>
        </p:nvSpPr>
        <p:spPr>
          <a:xfrm>
            <a:off x="751279" y="1629540"/>
            <a:ext cx="10945002" cy="615553"/>
          </a:xfrm>
          <a:prstGeom prst="rect">
            <a:avLst/>
          </a:prstGeom>
          <a:noFill/>
        </p:spPr>
        <p:txBody>
          <a:bodyPr wrap="square" rtlCol="0">
            <a:spAutoFit/>
          </a:bodyPr>
          <a:lstStyle/>
          <a:p>
            <a:pPr marL="0" marR="0">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OS5.2. </a:t>
            </a:r>
            <a:r>
              <a:rPr lang="ro-RO" sz="1600" b="1" dirty="0">
                <a:solidFill>
                  <a:srgbClr val="31B349"/>
                </a:solidFill>
                <a:latin typeface="Calibri" panose="020F0502020204030204" pitchFamily="34" charset="0"/>
                <a:ea typeface="Calibri" panose="020F0502020204030204" pitchFamily="34" charset="0"/>
                <a:cs typeface="Arial" panose="020B0604020202020204" pitchFamily="34" charset="0"/>
              </a:rPr>
              <a:t>Promovarea dezvoltării locale integrate și incluzive în domeniul social, economic și al mediului, precum și a culturii, a patrimoniului natural, a turismului sustenabil și a securității în alte zone decât cele urbane (FEDR)</a:t>
            </a:r>
            <a:endParaRPr lang="en-US" sz="1600" b="1" dirty="0">
              <a:solidFill>
                <a:srgbClr val="31B349"/>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6716186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9161C3-7537-54E6-3A7A-E9FB52E1C260}"/>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33A34CAC-71EC-AC0F-642A-86ECC7657287}"/>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4F8C675D-AB06-96DB-345E-330C287EFCC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FC8972FC-65F2-1872-AB8D-A5528960E7C4}"/>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6BD7DEE9-186F-CB52-C97E-C55B7AC03B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FA50B8A-65C4-A216-A1FE-A314A597718D}"/>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726E1A9A-EC7B-254D-EC94-A4F91878D9CE}"/>
              </a:ext>
            </a:extLst>
          </p:cNvPr>
          <p:cNvSpPr txBox="1"/>
          <p:nvPr/>
        </p:nvSpPr>
        <p:spPr>
          <a:xfrm>
            <a:off x="751282" y="103129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4CBAC05C-0DD2-D196-7E60-2E3EAC8E71B0}"/>
              </a:ext>
            </a:extLst>
          </p:cNvPr>
          <p:cNvSpPr txBox="1">
            <a:spLocks/>
          </p:cNvSpPr>
          <p:nvPr/>
        </p:nvSpPr>
        <p:spPr>
          <a:xfrm>
            <a:off x="751282" y="1342372"/>
            <a:ext cx="10359170" cy="678476"/>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14000"/>
              </a:lnSpc>
              <a:spcBef>
                <a:spcPts val="0"/>
              </a:spcBef>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1) </a:t>
            </a:r>
            <a:r>
              <a:rPr lang="ro-RO" sz="1600" b="1" dirty="0">
                <a:solidFill>
                  <a:srgbClr val="213F99"/>
                </a:solidFill>
                <a:latin typeface="Calibri" panose="020F0502020204030204" pitchFamily="34" charset="0"/>
              </a:rPr>
              <a:t>În ce măsura obiectivele, acțiunile și interventiile implementate continuă să răspundă problemelor socio-economice din regiune și a nevoilor identificate prin strategia PR SE? În ce măsură obiectivele, acțiunile și intervențiile implementate continuă să răspundă la recomandările relevante din cadrul Semestrului European? În ce măsura au evoluat nevoile identificate inițial de program? În ansamblu și în ITI DD.</a:t>
            </a:r>
          </a:p>
        </p:txBody>
      </p:sp>
      <p:sp>
        <p:nvSpPr>
          <p:cNvPr id="10" name="TextBox 9">
            <a:extLst>
              <a:ext uri="{FF2B5EF4-FFF2-40B4-BE49-F238E27FC236}">
                <a16:creationId xmlns:a16="http://schemas.microsoft.com/office/drawing/2014/main" id="{5E98D6B6-AB99-4FBF-93C1-07540179D04A}"/>
              </a:ext>
            </a:extLst>
          </p:cNvPr>
          <p:cNvSpPr txBox="1"/>
          <p:nvPr/>
        </p:nvSpPr>
        <p:spPr>
          <a:xfrm>
            <a:off x="751282" y="2522222"/>
            <a:ext cx="10359170" cy="3416320"/>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en-US" sz="1550" dirty="0" err="1">
                <a:solidFill>
                  <a:srgbClr val="213F99"/>
                </a:solidFill>
                <a:latin typeface="Calibri" panose="020F0502020204030204" pitchFamily="34" charset="0"/>
                <a:cs typeface="Calibri" panose="020F0502020204030204" pitchFamily="34" charset="0"/>
              </a:rPr>
              <a:t>Obiectivele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și</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acțiunile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implementate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prin</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Prioritatea</a:t>
            </a:r>
            <a:r>
              <a:rPr lang="en-US" sz="1550" dirty="0">
                <a:solidFill>
                  <a:srgbClr val="213F99"/>
                </a:solidFill>
                <a:latin typeface="Calibri" panose="020F0502020204030204" pitchFamily="34" charset="0"/>
                <a:cs typeface="Calibri" panose="020F0502020204030204" pitchFamily="34" charset="0"/>
              </a:rPr>
              <a:t> </a:t>
            </a:r>
            <a:r>
              <a:rPr lang="ro-RO" sz="1550" dirty="0">
                <a:solidFill>
                  <a:srgbClr val="213F99"/>
                </a:solidFill>
                <a:latin typeface="Calibri" panose="020F0502020204030204" pitchFamily="34" charset="0"/>
                <a:cs typeface="Calibri" panose="020F0502020204030204" pitchFamily="34" charset="0"/>
              </a:rPr>
              <a:t>6</a:t>
            </a:r>
            <a:r>
              <a:rPr lang="en-US" sz="1550" dirty="0">
                <a:solidFill>
                  <a:srgbClr val="213F99"/>
                </a:solidFill>
                <a:latin typeface="Calibri" panose="020F0502020204030204" pitchFamily="34" charset="0"/>
                <a:cs typeface="Calibri" panose="020F0502020204030204" pitchFamily="34" charset="0"/>
              </a:rPr>
              <a:t> a </a:t>
            </a:r>
            <a:r>
              <a:rPr lang="en-US" sz="1550" dirty="0" err="1">
                <a:solidFill>
                  <a:srgbClr val="213F99"/>
                </a:solidFill>
                <a:latin typeface="Calibri" panose="020F0502020204030204" pitchFamily="34" charset="0"/>
                <a:cs typeface="Calibri" panose="020F0502020204030204" pitchFamily="34" charset="0"/>
              </a:rPr>
              <a:t>Programului</a:t>
            </a:r>
            <a:r>
              <a:rPr lang="en-US" sz="1550" dirty="0">
                <a:solidFill>
                  <a:srgbClr val="213F99"/>
                </a:solidFill>
                <a:latin typeface="Calibri" panose="020F0502020204030204" pitchFamily="34" charset="0"/>
                <a:cs typeface="Calibri" panose="020F0502020204030204" pitchFamily="34" charset="0"/>
              </a:rPr>
              <a:t> Regional Sud-Est 2021-2027 sunt, </a:t>
            </a:r>
            <a:r>
              <a:rPr lang="en-US" sz="1550" dirty="0" err="1">
                <a:solidFill>
                  <a:srgbClr val="213F99"/>
                </a:solidFill>
                <a:latin typeface="Calibri" panose="020F0502020204030204" pitchFamily="34" charset="0"/>
                <a:cs typeface="Calibri" panose="020F0502020204030204" pitchFamily="34" charset="0"/>
              </a:rPr>
              <a:t>în</a:t>
            </a:r>
            <a:r>
              <a:rPr lang="en-US" sz="1550" dirty="0">
                <a:solidFill>
                  <a:srgbClr val="213F99"/>
                </a:solidFill>
                <a:latin typeface="Calibri" panose="020F0502020204030204" pitchFamily="34" charset="0"/>
                <a:cs typeface="Calibri" panose="020F0502020204030204" pitchFamily="34" charset="0"/>
              </a:rPr>
              <a:t> mare </a:t>
            </a:r>
            <a:r>
              <a:rPr lang="en-US" sz="1550" dirty="0" err="1">
                <a:solidFill>
                  <a:srgbClr val="213F99"/>
                </a:solidFill>
                <a:latin typeface="Calibri" panose="020F0502020204030204" pitchFamily="34" charset="0"/>
                <a:cs typeface="Calibri" panose="020F0502020204030204" pitchFamily="34" charset="0"/>
              </a:rPr>
              <a:t>măsură</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aliniate</a:t>
            </a:r>
            <a:r>
              <a:rPr lang="en-US" sz="1550" dirty="0">
                <a:solidFill>
                  <a:srgbClr val="213F99"/>
                </a:solidFill>
                <a:latin typeface="Calibri" panose="020F0502020204030204" pitchFamily="34" charset="0"/>
                <a:cs typeface="Calibri" panose="020F0502020204030204" pitchFamily="34" charset="0"/>
              </a:rPr>
              <a:t> la </a:t>
            </a:r>
            <a:r>
              <a:rPr lang="en-US" sz="1550" dirty="0" err="1">
                <a:solidFill>
                  <a:srgbClr val="213F99"/>
                </a:solidFill>
                <a:latin typeface="Calibri" panose="020F0502020204030204" pitchFamily="34" charset="0"/>
                <a:cs typeface="Calibri" panose="020F0502020204030204" pitchFamily="34" charset="0"/>
              </a:rPr>
              <a:t>Recomandările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Specifice</a:t>
            </a:r>
            <a:r>
              <a:rPr lang="en-US" sz="1550" dirty="0">
                <a:solidFill>
                  <a:srgbClr val="213F99"/>
                </a:solidFill>
                <a:latin typeface="Calibri" panose="020F0502020204030204" pitchFamily="34" charset="0"/>
                <a:cs typeface="Calibri" panose="020F0502020204030204" pitchFamily="34" charset="0"/>
              </a:rPr>
              <a:t> de </a:t>
            </a:r>
            <a:r>
              <a:rPr lang="en-US" sz="1550" dirty="0" err="1">
                <a:solidFill>
                  <a:srgbClr val="213F99"/>
                </a:solidFill>
                <a:latin typeface="Calibri" panose="020F0502020204030204" pitchFamily="34" charset="0"/>
                <a:cs typeface="Calibri" panose="020F0502020204030204" pitchFamily="34" charset="0"/>
              </a:rPr>
              <a:t>Țară</a:t>
            </a:r>
            <a:r>
              <a:rPr lang="en-US" sz="1550" dirty="0">
                <a:solidFill>
                  <a:srgbClr val="213F99"/>
                </a:solidFill>
                <a:latin typeface="Calibri" panose="020F0502020204030204" pitchFamily="34" charset="0"/>
                <a:cs typeface="Calibri" panose="020F0502020204030204" pitchFamily="34" charset="0"/>
              </a:rPr>
              <a:t> formulate de </a:t>
            </a:r>
            <a:r>
              <a:rPr lang="en-US" sz="1550" dirty="0" err="1">
                <a:solidFill>
                  <a:srgbClr val="213F99"/>
                </a:solidFill>
                <a:latin typeface="Calibri" panose="020F0502020204030204" pitchFamily="34" charset="0"/>
                <a:cs typeface="Calibri" panose="020F0502020204030204" pitchFamily="34" charset="0"/>
              </a:rPr>
              <a:t>Comisia</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Europeană</a:t>
            </a:r>
            <a:r>
              <a:rPr lang="en-US" sz="1550" dirty="0">
                <a:solidFill>
                  <a:srgbClr val="213F99"/>
                </a:solidFill>
                <a:latin typeface="Calibri" panose="020F0502020204030204" pitchFamily="34" charset="0"/>
                <a:cs typeface="Calibri" panose="020F0502020204030204" pitchFamily="34" charset="0"/>
              </a:rPr>
              <a:t>. P6</a:t>
            </a:r>
            <a:r>
              <a:rPr lang="ro-RO" sz="1550" dirty="0">
                <a:solidFill>
                  <a:srgbClr val="213F99"/>
                </a:solidFill>
                <a:latin typeface="Calibri" panose="020F0502020204030204" pitchFamily="34" charset="0"/>
                <a:cs typeface="Calibri" panose="020F0502020204030204" pitchFamily="34" charset="0"/>
              </a:rPr>
              <a:t>,</a:t>
            </a:r>
            <a:r>
              <a:rPr lang="en-US" sz="1550" dirty="0">
                <a:solidFill>
                  <a:srgbClr val="213F99"/>
                </a:solidFill>
                <a:latin typeface="Calibri" panose="020F0502020204030204" pitchFamily="34" charset="0"/>
                <a:cs typeface="Calibri" panose="020F0502020204030204" pitchFamily="34" charset="0"/>
              </a:rPr>
              <a:t> </a:t>
            </a:r>
            <a:r>
              <a:rPr lang="ro-RO" sz="1550" dirty="0">
                <a:solidFill>
                  <a:srgbClr val="213F99"/>
                </a:solidFill>
                <a:latin typeface="Calibri" panose="020F0502020204030204" pitchFamily="34" charset="0"/>
                <a:cs typeface="Calibri" panose="020F0502020204030204" pitchFamily="34" charset="0"/>
              </a:rPr>
              <a:t>prin </a:t>
            </a:r>
            <a:r>
              <a:rPr lang="en-US" sz="1550" dirty="0">
                <a:solidFill>
                  <a:srgbClr val="213F99"/>
                </a:solidFill>
                <a:latin typeface="Calibri" panose="020F0502020204030204" pitchFamily="34" charset="0"/>
                <a:cs typeface="Calibri" panose="020F0502020204030204" pitchFamily="34" charset="0"/>
              </a:rPr>
              <a:t>RSO5.1, </a:t>
            </a:r>
            <a:r>
              <a:rPr lang="en-US" sz="1550" dirty="0" err="1">
                <a:solidFill>
                  <a:srgbClr val="213F99"/>
                </a:solidFill>
                <a:latin typeface="Calibri" panose="020F0502020204030204" pitchFamily="34" charset="0"/>
                <a:cs typeface="Calibri" panose="020F0502020204030204" pitchFamily="34" charset="0"/>
              </a:rPr>
              <a:t>acțiunile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și</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intervențiile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finanțate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aduce</a:t>
            </a:r>
            <a:r>
              <a:rPr lang="en-US" sz="1550" dirty="0">
                <a:solidFill>
                  <a:srgbClr val="213F99"/>
                </a:solidFill>
                <a:latin typeface="Calibri" panose="020F0502020204030204" pitchFamily="34" charset="0"/>
                <a:cs typeface="Calibri" panose="020F0502020204030204" pitchFamily="34" charset="0"/>
              </a:rPr>
              <a:t> o </a:t>
            </a:r>
            <a:r>
              <a:rPr lang="en-US" sz="1550" dirty="0" err="1">
                <a:solidFill>
                  <a:srgbClr val="213F99"/>
                </a:solidFill>
                <a:latin typeface="Calibri" panose="020F0502020204030204" pitchFamily="34" charset="0"/>
                <a:cs typeface="Calibri" panose="020F0502020204030204" pitchFamily="34" charset="0"/>
              </a:rPr>
              <a:t>contribuție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semnificativă</a:t>
            </a:r>
            <a:r>
              <a:rPr lang="en-US" sz="1550" dirty="0">
                <a:solidFill>
                  <a:srgbClr val="213F99"/>
                </a:solidFill>
                <a:latin typeface="Calibri" panose="020F0502020204030204" pitchFamily="34" charset="0"/>
                <a:cs typeface="Calibri" panose="020F0502020204030204" pitchFamily="34" charset="0"/>
              </a:rPr>
              <a:t> la RSȚ </a:t>
            </a:r>
            <a:r>
              <a:rPr lang="en-US" sz="1550" dirty="0" err="1">
                <a:solidFill>
                  <a:srgbClr val="213F99"/>
                </a:solidFill>
                <a:latin typeface="Calibri" panose="020F0502020204030204" pitchFamily="34" charset="0"/>
                <a:cs typeface="Calibri" panose="020F0502020204030204" pitchFamily="34" charset="0"/>
              </a:rPr>
              <a:t>privind</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investițiile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în</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zonele</a:t>
            </a:r>
            <a:r>
              <a:rPr lang="en-US" sz="1550" dirty="0">
                <a:solidFill>
                  <a:srgbClr val="213F99"/>
                </a:solidFill>
                <a:latin typeface="Calibri" panose="020F0502020204030204" pitchFamily="34" charset="0"/>
                <a:cs typeface="Calibri" panose="020F0502020204030204" pitchFamily="34" charset="0"/>
              </a:rPr>
              <a:t> urbane </a:t>
            </a:r>
            <a:r>
              <a:rPr lang="en-US" sz="1550" dirty="0" err="1">
                <a:solidFill>
                  <a:srgbClr val="213F99"/>
                </a:solidFill>
                <a:latin typeface="Calibri" panose="020F0502020204030204" pitchFamily="34" charset="0"/>
                <a:cs typeface="Calibri" panose="020F0502020204030204" pitchFamily="34" charset="0"/>
              </a:rPr>
              <a:t>mici</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și</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obiectivele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sociale</a:t>
            </a:r>
            <a:r>
              <a:rPr lang="en-US" sz="1550" dirty="0">
                <a:solidFill>
                  <a:srgbClr val="213F99"/>
                </a:solidFill>
                <a:latin typeface="Calibri" panose="020F0502020204030204" pitchFamily="34" charset="0"/>
                <a:cs typeface="Calibri" panose="020F0502020204030204" pitchFamily="34" charset="0"/>
              </a:rPr>
              <a:t>. </a:t>
            </a:r>
            <a:endParaRPr lang="ro-RO" sz="1550"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en-US" sz="1550" dirty="0" err="1">
                <a:solidFill>
                  <a:srgbClr val="213F99"/>
                </a:solidFill>
                <a:latin typeface="Calibri" panose="020F0502020204030204" pitchFamily="34" charset="0"/>
                <a:cs typeface="Calibri" panose="020F0502020204030204" pitchFamily="34" charset="0"/>
              </a:rPr>
              <a:t>Programul</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sprijină</a:t>
            </a:r>
            <a:r>
              <a:rPr lang="en-US" sz="1550" dirty="0">
                <a:solidFill>
                  <a:srgbClr val="213F99"/>
                </a:solidFill>
                <a:latin typeface="Calibri" panose="020F0502020204030204" pitchFamily="34" charset="0"/>
                <a:cs typeface="Calibri" panose="020F0502020204030204" pitchFamily="34" charset="0"/>
              </a:rPr>
              <a:t> </a:t>
            </a:r>
            <a:r>
              <a:rPr lang="ro-RO" sz="1550" dirty="0">
                <a:solidFill>
                  <a:srgbClr val="213F99"/>
                </a:solidFill>
                <a:latin typeface="Calibri" panose="020F0502020204030204" pitchFamily="34" charset="0"/>
                <a:cs typeface="Calibri" panose="020F0502020204030204" pitchFamily="34" charset="0"/>
              </a:rPr>
              <a:t>investiții în regenerarea urbană, dezvoltarea infrastructurii turistice, protejarea și valorificarea patrimoniului natural și cultural din zonele urbane și non-urbane; include </a:t>
            </a:r>
            <a:r>
              <a:rPr lang="ro-RO" sz="1550" i="1" dirty="0">
                <a:solidFill>
                  <a:srgbClr val="213F99"/>
                </a:solidFill>
                <a:latin typeface="Calibri" panose="020F0502020204030204" pitchFamily="34" charset="0"/>
                <a:cs typeface="Calibri" panose="020F0502020204030204" pitchFamily="34" charset="0"/>
              </a:rPr>
              <a:t>măsuri specifice pentru orașele mici</a:t>
            </a:r>
            <a:r>
              <a:rPr lang="ro-RO" sz="1550" dirty="0">
                <a:solidFill>
                  <a:srgbClr val="213F99"/>
                </a:solidFill>
                <a:latin typeface="Calibri" panose="020F0502020204030204" pitchFamily="34" charset="0"/>
                <a:cs typeface="Calibri" panose="020F0502020204030204" pitchFamily="34" charset="0"/>
              </a:rPr>
              <a:t>, având scopul de a reduce disparitățile regionale și de a le oferi acestora oportunități de dezvoltare, fără a exista competiție între orașele mari și cele mici în ceea ce privește distribuirea fondurilor (sume distincte alocate pentru fiecare categorie). </a:t>
            </a:r>
          </a:p>
          <a:p>
            <a:pPr marL="285750" indent="-285750" algn="just">
              <a:spcAft>
                <a:spcPts val="1200"/>
              </a:spcAft>
              <a:buFont typeface="Arial" panose="020B0604020202020204" pitchFamily="34" charset="0"/>
              <a:buChar char="•"/>
            </a:pPr>
            <a:r>
              <a:rPr lang="ro-RO" sz="1550" dirty="0">
                <a:solidFill>
                  <a:srgbClr val="213F99"/>
                </a:solidFill>
                <a:latin typeface="Calibri" panose="020F0502020204030204" pitchFamily="34" charset="0"/>
                <a:cs typeface="Calibri" panose="020F0502020204030204" pitchFamily="34" charset="0"/>
              </a:rPr>
              <a:t>Investițiile destinate construcției și modernizării/reabilitării locuințelor sociale vor avea un impact semnificativ asupra îmbunătățirii condițiilor de viață pentru persoanele aflate în situații de vulnerabilitate socială. </a:t>
            </a:r>
          </a:p>
          <a:p>
            <a:pPr marL="285750" indent="-285750" algn="just">
              <a:spcAft>
                <a:spcPts val="1200"/>
              </a:spcAft>
              <a:buFont typeface="Arial" panose="020B0604020202020204" pitchFamily="34" charset="0"/>
              <a:buChar char="•"/>
            </a:pPr>
            <a:r>
              <a:rPr lang="en-US" sz="1550" dirty="0" err="1">
                <a:solidFill>
                  <a:srgbClr val="213F99"/>
                </a:solidFill>
                <a:latin typeface="Calibri" panose="020F0502020204030204" pitchFamily="34" charset="0"/>
                <a:cs typeface="Calibri" panose="020F0502020204030204" pitchFamily="34" charset="0"/>
              </a:rPr>
              <a:t>Prioritizarea</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proiectelor</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este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necesară</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pentru</a:t>
            </a:r>
            <a:r>
              <a:rPr lang="en-US" sz="1550" dirty="0">
                <a:solidFill>
                  <a:srgbClr val="213F99"/>
                </a:solidFill>
                <a:latin typeface="Calibri" panose="020F0502020204030204" pitchFamily="34" charset="0"/>
                <a:cs typeface="Calibri" panose="020F0502020204030204" pitchFamily="34" charset="0"/>
              </a:rPr>
              <a:t> a </a:t>
            </a:r>
            <a:r>
              <a:rPr lang="en-US" sz="1550" dirty="0" err="1">
                <a:solidFill>
                  <a:srgbClr val="213F99"/>
                </a:solidFill>
                <a:latin typeface="Calibri" panose="020F0502020204030204" pitchFamily="34" charset="0"/>
                <a:cs typeface="Calibri" panose="020F0502020204030204" pitchFamily="34" charset="0"/>
              </a:rPr>
              <a:t>maximiza</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beneficiile</a:t>
            </a:r>
            <a:r>
              <a:rPr lang="en-US" sz="1550" dirty="0">
                <a:solidFill>
                  <a:srgbClr val="213F99"/>
                </a:solidFill>
                <a:latin typeface="Calibri" panose="020F0502020204030204" pitchFamily="34" charset="0"/>
                <a:cs typeface="Calibri" panose="020F0502020204030204" pitchFamily="34" charset="0"/>
              </a:rPr>
              <a:t> </a:t>
            </a:r>
            <a:r>
              <a:rPr lang="en-US" sz="1550" dirty="0" err="1">
                <a:solidFill>
                  <a:srgbClr val="213F99"/>
                </a:solidFill>
                <a:latin typeface="Calibri" panose="020F0502020204030204" pitchFamily="34" charset="0"/>
                <a:cs typeface="Calibri" panose="020F0502020204030204" pitchFamily="34" charset="0"/>
              </a:rPr>
              <a:t>investițiilor</a:t>
            </a:r>
            <a:r>
              <a:rPr lang="en-US" sz="1550" dirty="0">
                <a:solidFill>
                  <a:srgbClr val="213F99"/>
                </a:solidFill>
                <a:latin typeface="Calibri" panose="020F0502020204030204" pitchFamily="34" charset="0"/>
                <a:cs typeface="Calibri" panose="020F0502020204030204" pitchFamily="34" charset="0"/>
              </a:rPr>
              <a:t>.</a:t>
            </a:r>
            <a:r>
              <a:rPr lang="ro-RO" sz="1550" dirty="0">
                <a:solidFill>
                  <a:srgbClr val="213F99"/>
                </a:solidFill>
                <a:latin typeface="Calibri" panose="020F0502020204030204" pitchFamily="34" charset="0"/>
                <a:cs typeface="Calibri" panose="020F0502020204030204" pitchFamily="34" charset="0"/>
              </a:rPr>
              <a:t> Alocarea de 150.4 milioane de EUR FEDR reprezintă un sprijin important pentru regenerarea urbană, dezvoltarea infrastructurii turistice, protejarea și valorificarea patrimoniului natural și cultural din zonele urbane și non-urbane, însă insuficient pentru nevoile din regiune. </a:t>
            </a:r>
          </a:p>
        </p:txBody>
      </p:sp>
    </p:spTree>
    <p:extLst>
      <p:ext uri="{BB962C8B-B14F-4D97-AF65-F5344CB8AC3E}">
        <p14:creationId xmlns:p14="http://schemas.microsoft.com/office/powerpoint/2010/main" val="2860380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42110F-132C-ADDD-16E0-123C3118C37B}"/>
            </a:ext>
          </a:extLst>
        </p:cNvPr>
        <p:cNvGrpSpPr/>
        <p:nvPr/>
      </p:nvGrpSpPr>
      <p:grpSpPr>
        <a:xfrm>
          <a:off x="0" y="0"/>
          <a:ext cx="0" cy="0"/>
          <a:chOff x="0" y="0"/>
          <a:chExt cx="0" cy="0"/>
        </a:xfrm>
      </p:grpSpPr>
      <p:pic>
        <p:nvPicPr>
          <p:cNvPr id="4" name="Picture 3" descr="A black and blue sign with blue text&#10;&#10;Description automatically generated">
            <a:extLst>
              <a:ext uri="{FF2B5EF4-FFF2-40B4-BE49-F238E27FC236}">
                <a16:creationId xmlns:a16="http://schemas.microsoft.com/office/drawing/2014/main" id="{9A57773E-5D72-F749-CECD-6A73296F895F}"/>
              </a:ext>
            </a:extLst>
          </p:cNvPr>
          <p:cNvPicPr>
            <a:picLocks noChangeAspect="1"/>
          </p:cNvPicPr>
          <p:nvPr/>
        </p:nvPicPr>
        <p:blipFill>
          <a:blip r:embed="rId2"/>
          <a:stretch>
            <a:fillRect/>
          </a:stretch>
        </p:blipFill>
        <p:spPr>
          <a:xfrm>
            <a:off x="178401" y="179048"/>
            <a:ext cx="2731948" cy="718664"/>
          </a:xfrm>
          <a:prstGeom prst="rect">
            <a:avLst/>
          </a:prstGeom>
        </p:spPr>
      </p:pic>
      <p:pic>
        <p:nvPicPr>
          <p:cNvPr id="5" name="Picture 4" descr="A blue and white logo with a bird and a crown&#10;&#10;Description automatically generated">
            <a:extLst>
              <a:ext uri="{FF2B5EF4-FFF2-40B4-BE49-F238E27FC236}">
                <a16:creationId xmlns:a16="http://schemas.microsoft.com/office/drawing/2014/main" id="{23B4CA95-95D1-6DBA-22F3-A9C6ABB904D4}"/>
              </a:ext>
            </a:extLst>
          </p:cNvPr>
          <p:cNvPicPr>
            <a:picLocks noChangeAspect="1"/>
          </p:cNvPicPr>
          <p:nvPr/>
        </p:nvPicPr>
        <p:blipFill>
          <a:blip r:embed="rId3"/>
          <a:stretch>
            <a:fillRect/>
          </a:stretch>
        </p:blipFill>
        <p:spPr>
          <a:xfrm>
            <a:off x="5740808" y="119714"/>
            <a:ext cx="813600" cy="808061"/>
          </a:xfrm>
          <a:prstGeom prst="rect">
            <a:avLst/>
          </a:prstGeom>
        </p:spPr>
      </p:pic>
      <p:pic>
        <p:nvPicPr>
          <p:cNvPr id="6" name="Picture 5">
            <a:extLst>
              <a:ext uri="{FF2B5EF4-FFF2-40B4-BE49-F238E27FC236}">
                <a16:creationId xmlns:a16="http://schemas.microsoft.com/office/drawing/2014/main" id="{2087FE49-7602-5B6F-4E60-8E9B26E83032}"/>
              </a:ext>
            </a:extLst>
          </p:cNvPr>
          <p:cNvPicPr>
            <a:picLocks noChangeAspect="1"/>
          </p:cNvPicPr>
          <p:nvPr/>
        </p:nvPicPr>
        <p:blipFill>
          <a:blip r:embed="rId4"/>
          <a:stretch>
            <a:fillRect/>
          </a:stretch>
        </p:blipFill>
        <p:spPr>
          <a:xfrm>
            <a:off x="10728762" y="-298072"/>
            <a:ext cx="1463238" cy="1634377"/>
          </a:xfrm>
          <a:prstGeom prst="rect">
            <a:avLst/>
          </a:prstGeom>
        </p:spPr>
      </p:pic>
      <p:pic>
        <p:nvPicPr>
          <p:cNvPr id="2049" name="Imagine 1619975028">
            <a:extLst>
              <a:ext uri="{FF2B5EF4-FFF2-40B4-BE49-F238E27FC236}">
                <a16:creationId xmlns:a16="http://schemas.microsoft.com/office/drawing/2014/main" id="{E691719D-B5B4-6422-C3F2-FA031D0A04E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6070769"/>
            <a:ext cx="12192000" cy="19443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3">
            <a:extLst>
              <a:ext uri="{FF2B5EF4-FFF2-40B4-BE49-F238E27FC236}">
                <a16:creationId xmlns:a16="http://schemas.microsoft.com/office/drawing/2014/main" id="{D9EEAE18-B8F0-6DB1-79B3-32AB335AA539}"/>
              </a:ext>
            </a:extLst>
          </p:cNvPr>
          <p:cNvSpPr>
            <a:spLocks noChangeArrowheads="1"/>
          </p:cNvSpPr>
          <p:nvPr/>
        </p:nvSpPr>
        <p:spPr bwMode="auto">
          <a:xfrm>
            <a:off x="4711646" y="6199420"/>
            <a:ext cx="2768707" cy="4154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br>
              <a:rPr kumimoji="0" lang="en-US" altLang="en-US" sz="1100" b="0" i="0" u="none" strike="noStrike" cap="none" normalizeH="0" baseline="0" dirty="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br>
            <a:r>
              <a:rPr kumimoji="0" lang="en-US" altLang="en-US" sz="1000" b="1" i="0" u="none" strike="noStrike" cap="none" normalizeH="0" baseline="0" dirty="0" err="1">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RegioSE</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rPr>
              <a:t>  |  </a:t>
            </a:r>
            <a:r>
              <a:rPr kumimoji="0" lang="en-US" altLang="en-US" sz="1000" b="1" i="0" u="none" strike="noStrike" cap="none" normalizeH="0" baseline="0" dirty="0">
                <a:ln>
                  <a:noFill/>
                </a:ln>
                <a:solidFill>
                  <a:srgbClr val="213F99"/>
                </a:solidFill>
                <a:effectLst/>
                <a:latin typeface="Calibri" panose="020F0502020204030204" pitchFamily="34" charset="0"/>
                <a:ea typeface="Arial" panose="020B06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https://www.facebook.com/adrse.ro</a:t>
            </a:r>
            <a:endParaRPr kumimoji="0" lang="en-US" altLang="en-US" sz="1000" b="1" i="0" u="none" strike="noStrike" cap="none" normalizeH="0" baseline="0" dirty="0">
              <a:ln>
                <a:noFill/>
              </a:ln>
              <a:solidFill>
                <a:srgbClr val="213F99"/>
              </a:solidFill>
              <a:effectLst/>
              <a:latin typeface="Arial" panose="020B0604020202020204" pitchFamily="34" charset="0"/>
            </a:endParaRPr>
          </a:p>
        </p:txBody>
      </p:sp>
      <p:sp>
        <p:nvSpPr>
          <p:cNvPr id="12" name="TextBox 11">
            <a:extLst>
              <a:ext uri="{FF2B5EF4-FFF2-40B4-BE49-F238E27FC236}">
                <a16:creationId xmlns:a16="http://schemas.microsoft.com/office/drawing/2014/main" id="{8EA7C71B-8568-9492-3949-8F8D3B701077}"/>
              </a:ext>
            </a:extLst>
          </p:cNvPr>
          <p:cNvSpPr txBox="1"/>
          <p:nvPr/>
        </p:nvSpPr>
        <p:spPr>
          <a:xfrm>
            <a:off x="751282" y="1151639"/>
            <a:ext cx="6701146" cy="369332"/>
          </a:xfrm>
          <a:prstGeom prst="rect">
            <a:avLst/>
          </a:prstGeom>
          <a:noFill/>
        </p:spPr>
        <p:txBody>
          <a:bodyPr wrap="square" rtlCol="0">
            <a:spAutoFit/>
          </a:bodyPr>
          <a:lstStyle/>
          <a:p>
            <a:pPr marL="0" marR="0" algn="just">
              <a:spcBef>
                <a:spcPts val="600"/>
              </a:spcBef>
              <a:spcAft>
                <a:spcPts val="600"/>
              </a:spcAft>
            </a:pPr>
            <a:r>
              <a:rPr lang="ro-RO" b="1" dirty="0">
                <a:solidFill>
                  <a:srgbClr val="213F99"/>
                </a:solidFill>
                <a:latin typeface="Calibri" panose="020F0502020204030204" pitchFamily="34" charset="0"/>
                <a:ea typeface="Calibri" panose="020F0502020204030204" pitchFamily="34" charset="0"/>
                <a:cs typeface="Arial" panose="020B0604020202020204" pitchFamily="34" charset="0"/>
              </a:rPr>
              <a:t>Constatări </a:t>
            </a:r>
            <a:endParaRPr lang="en-US" sz="1800" b="1" dirty="0">
              <a:solidFill>
                <a:srgbClr val="213F99"/>
              </a:solidFill>
              <a:effectLst/>
              <a:latin typeface="Arial" panose="020B0604020202020204" pitchFamily="34" charset="0"/>
              <a:ea typeface="MS Mincho" panose="02020609040205080304" pitchFamily="49" charset="-128"/>
              <a:cs typeface="Arial" panose="020B0604020202020204" pitchFamily="34" charset="0"/>
            </a:endParaRPr>
          </a:p>
        </p:txBody>
      </p:sp>
      <p:sp>
        <p:nvSpPr>
          <p:cNvPr id="14" name="Subtitle 2">
            <a:extLst>
              <a:ext uri="{FF2B5EF4-FFF2-40B4-BE49-F238E27FC236}">
                <a16:creationId xmlns:a16="http://schemas.microsoft.com/office/drawing/2014/main" id="{A99EFBD3-BF72-4514-6589-51614A946C6B}"/>
              </a:ext>
            </a:extLst>
          </p:cNvPr>
          <p:cNvSpPr txBox="1">
            <a:spLocks/>
          </p:cNvSpPr>
          <p:nvPr/>
        </p:nvSpPr>
        <p:spPr>
          <a:xfrm>
            <a:off x="751282" y="1464956"/>
            <a:ext cx="10689436" cy="707973"/>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marR="0" algn="just">
              <a:spcBef>
                <a:spcPts val="600"/>
              </a:spcBef>
              <a:spcAft>
                <a:spcPts val="600"/>
              </a:spcAft>
            </a:pPr>
            <a:r>
              <a:rPr lang="ro-RO" sz="1600" b="1" dirty="0">
                <a:solidFill>
                  <a:srgbClr val="F36F23"/>
                </a:solidFill>
                <a:latin typeface="Calibri" panose="020F0502020204030204" pitchFamily="34" charset="0"/>
                <a:ea typeface="Calibri" panose="020F0502020204030204" pitchFamily="34" charset="0"/>
                <a:cs typeface="Calibri" panose="020F0502020204030204" pitchFamily="34" charset="0"/>
              </a:rPr>
              <a:t>Î.E. 2) </a:t>
            </a:r>
            <a:r>
              <a:rPr lang="en-GB" sz="1600" b="1" dirty="0">
                <a:solidFill>
                  <a:srgbClr val="213F99"/>
                </a:solidFill>
                <a:latin typeface="Calibri" panose="020F0502020204030204" pitchFamily="34" charset="0"/>
              </a:rPr>
              <a:t>Care sunt </a:t>
            </a:r>
            <a:r>
              <a:rPr lang="en-GB" sz="1600" b="1" dirty="0" err="1">
                <a:solidFill>
                  <a:srgbClr val="213F99"/>
                </a:solidFill>
                <a:latin typeface="Calibri" panose="020F0502020204030204" pitchFamily="34" charset="0"/>
              </a:rPr>
              <a:t>progresele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înregistrate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în</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atingerea</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fiecărui</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obiectiv</a:t>
            </a:r>
            <a:r>
              <a:rPr lang="en-GB" sz="1600" b="1" dirty="0">
                <a:solidFill>
                  <a:srgbClr val="213F99"/>
                </a:solidFill>
                <a:latin typeface="Calibri" panose="020F0502020204030204" pitchFamily="34" charset="0"/>
              </a:rPr>
              <a:t> specific, </a:t>
            </a:r>
            <a:r>
              <a:rPr lang="en-GB" sz="1600" b="1" dirty="0" err="1">
                <a:solidFill>
                  <a:srgbClr val="213F99"/>
                </a:solidFill>
                <a:latin typeface="Calibri" panose="020F0502020204030204" pitchFamily="34" charset="0"/>
              </a:rPr>
              <a:t>acțiune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și</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intervenție</a:t>
            </a:r>
            <a:r>
              <a:rPr lang="en-GB" sz="1600" b="1" dirty="0">
                <a:solidFill>
                  <a:srgbClr val="213F99"/>
                </a:solidFill>
                <a:latin typeface="Calibri" panose="020F0502020204030204" pitchFamily="34" charset="0"/>
              </a:rPr>
              <a:t> a </a:t>
            </a:r>
            <a:r>
              <a:rPr lang="en-GB" sz="1600" b="1" dirty="0" err="1">
                <a:solidFill>
                  <a:srgbClr val="213F99"/>
                </a:solidFill>
                <a:latin typeface="Calibri" panose="020F0502020204030204" pitchFamily="34" charset="0"/>
              </a:rPr>
              <a:t>programului</a:t>
            </a:r>
            <a:r>
              <a:rPr lang="en-GB" sz="1600" b="1" dirty="0">
                <a:solidFill>
                  <a:srgbClr val="213F99"/>
                </a:solidFill>
                <a:latin typeface="Calibri" panose="020F0502020204030204" pitchFamily="34" charset="0"/>
              </a:rPr>
              <a:t>? Care </a:t>
            </a:r>
            <a:r>
              <a:rPr lang="en-GB" sz="1600" b="1" dirty="0" err="1">
                <a:solidFill>
                  <a:srgbClr val="213F99"/>
                </a:solidFill>
                <a:latin typeface="Calibri" panose="020F0502020204030204" pitchFamily="34" charset="0"/>
              </a:rPr>
              <a:t>este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gradul</a:t>
            </a:r>
            <a:r>
              <a:rPr lang="en-GB" sz="1600" b="1" dirty="0">
                <a:solidFill>
                  <a:srgbClr val="213F99"/>
                </a:solidFill>
                <a:latin typeface="Calibri" panose="020F0502020204030204" pitchFamily="34" charset="0"/>
              </a:rPr>
              <a:t> de </a:t>
            </a:r>
            <a:r>
              <a:rPr lang="en-GB" sz="1600" b="1" dirty="0" err="1">
                <a:solidFill>
                  <a:srgbClr val="213F99"/>
                </a:solidFill>
                <a:latin typeface="Calibri" panose="020F0502020204030204" pitchFamily="34" charset="0"/>
              </a:rPr>
              <a:t>îndeplinire</a:t>
            </a:r>
            <a:r>
              <a:rPr lang="en-GB" sz="1600" b="1" dirty="0">
                <a:solidFill>
                  <a:srgbClr val="213F99"/>
                </a:solidFill>
                <a:latin typeface="Calibri" panose="020F0502020204030204" pitchFamily="34" charset="0"/>
              </a:rPr>
              <a:t> a </a:t>
            </a:r>
            <a:r>
              <a:rPr lang="en-GB" sz="1600" b="1" dirty="0" err="1">
                <a:solidFill>
                  <a:srgbClr val="213F99"/>
                </a:solidFill>
                <a:latin typeface="Calibri" panose="020F0502020204030204" pitchFamily="34" charset="0"/>
              </a:rPr>
              <a:t>indicatorilor</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și</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numărul</a:t>
            </a:r>
            <a:r>
              <a:rPr lang="en-GB" sz="1600" b="1" dirty="0">
                <a:solidFill>
                  <a:srgbClr val="213F99"/>
                </a:solidFill>
                <a:latin typeface="Calibri" panose="020F0502020204030204" pitchFamily="34" charset="0"/>
              </a:rPr>
              <a:t> de </a:t>
            </a:r>
            <a:r>
              <a:rPr lang="en-GB" sz="1600" b="1" dirty="0" err="1">
                <a:solidFill>
                  <a:srgbClr val="213F99"/>
                </a:solidFill>
                <a:latin typeface="Calibri" panose="020F0502020204030204" pitchFamily="34" charset="0"/>
              </a:rPr>
              <a:t>proiecte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contractate</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și</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depuse</a:t>
            </a:r>
            <a:r>
              <a:rPr lang="en-GB" sz="1600" b="1" dirty="0">
                <a:solidFill>
                  <a:srgbClr val="213F99"/>
                </a:solidFill>
                <a:latin typeface="Calibri" panose="020F0502020204030204" pitchFamily="34" charset="0"/>
              </a:rPr>
              <a:t> la </a:t>
            </a:r>
            <a:r>
              <a:rPr lang="en-GB" sz="1600" b="1" dirty="0" err="1">
                <a:solidFill>
                  <a:srgbClr val="213F99"/>
                </a:solidFill>
                <a:latin typeface="Calibri" panose="020F0502020204030204" pitchFamily="34" charset="0"/>
              </a:rPr>
              <a:t>finalul</a:t>
            </a:r>
            <a:r>
              <a:rPr lang="en-GB" sz="1600" b="1" dirty="0">
                <a:solidFill>
                  <a:srgbClr val="213F99"/>
                </a:solidFill>
                <a:latin typeface="Calibri" panose="020F0502020204030204" pitchFamily="34" charset="0"/>
              </a:rPr>
              <a:t> </a:t>
            </a:r>
            <a:r>
              <a:rPr lang="en-GB" sz="1600" b="1" dirty="0" err="1">
                <a:solidFill>
                  <a:srgbClr val="213F99"/>
                </a:solidFill>
                <a:latin typeface="Calibri" panose="020F0502020204030204" pitchFamily="34" charset="0"/>
              </a:rPr>
              <a:t>anului</a:t>
            </a:r>
            <a:r>
              <a:rPr lang="en-GB" sz="1600" b="1" dirty="0">
                <a:solidFill>
                  <a:srgbClr val="213F99"/>
                </a:solidFill>
                <a:latin typeface="Calibri" panose="020F0502020204030204" pitchFamily="34" charset="0"/>
              </a:rPr>
              <a:t> 2024?</a:t>
            </a:r>
            <a:endParaRPr lang="ro-RO" sz="1500" dirty="0">
              <a:solidFill>
                <a:srgbClr val="213F99"/>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15919EDE-96B8-4AE7-8D19-B5A33BC08E23}"/>
              </a:ext>
            </a:extLst>
          </p:cNvPr>
          <p:cNvSpPr txBox="1"/>
          <p:nvPr/>
        </p:nvSpPr>
        <p:spPr>
          <a:xfrm>
            <a:off x="708244" y="2206750"/>
            <a:ext cx="10689435" cy="3754874"/>
          </a:xfrm>
          <a:prstGeom prst="rect">
            <a:avLst/>
          </a:prstGeom>
          <a:noFill/>
        </p:spPr>
        <p:txBody>
          <a:bodyPr wrap="square">
            <a:spAutoFit/>
          </a:bodyPr>
          <a:lstStyle/>
          <a:p>
            <a:pPr marL="285750" indent="-285750" algn="just">
              <a:spcAft>
                <a:spcPts val="1200"/>
              </a:spcAft>
              <a:buFont typeface="Arial" panose="020B0604020202020204" pitchFamily="34" charset="0"/>
              <a:buChar char="•"/>
            </a:pPr>
            <a:r>
              <a:rPr lang="ro-RO" dirty="0">
                <a:solidFill>
                  <a:srgbClr val="213F99"/>
                </a:solidFill>
                <a:latin typeface="Calibri" panose="020F0502020204030204" pitchFamily="34" charset="0"/>
                <a:cs typeface="Calibri" panose="020F0502020204030204" pitchFamily="34" charset="0"/>
              </a:rPr>
              <a:t>Din perspectiva gradului de contractare raportat la total alocare P6, analiza portofoliului de proiecte indică un grad de contractare de aprox. 35%, iar din perspectiva obiectivelor specifice gradul de contractare este de aprox. 51% din total alocare OS5.1 (Acțiunea 6.1) și 3% din total alocare OS5.2 (Acțiunea 6.2) . </a:t>
            </a:r>
          </a:p>
          <a:p>
            <a:pPr marL="285750" indent="-285750" algn="just">
              <a:spcAft>
                <a:spcPts val="1200"/>
              </a:spcAft>
              <a:buFont typeface="Arial" panose="020B0604020202020204" pitchFamily="34" charset="0"/>
              <a:buChar char="•"/>
            </a:pPr>
            <a:r>
              <a:rPr lang="en-GB" dirty="0" err="1">
                <a:solidFill>
                  <a:srgbClr val="213F99"/>
                </a:solidFill>
                <a:latin typeface="Calibri" panose="020F0502020204030204" pitchFamily="34" charset="0"/>
                <a:cs typeface="Calibri" panose="020F0502020204030204" pitchFamily="34" charset="0"/>
              </a:rPr>
              <a:t>Gradul</a:t>
            </a:r>
            <a:r>
              <a:rPr lang="en-GB" dirty="0">
                <a:solidFill>
                  <a:srgbClr val="213F99"/>
                </a:solidFill>
                <a:latin typeface="Calibri" panose="020F0502020204030204" pitchFamily="34" charset="0"/>
                <a:cs typeface="Calibri" panose="020F0502020204030204" pitchFamily="34" charset="0"/>
              </a:rPr>
              <a:t> de </a:t>
            </a:r>
            <a:r>
              <a:rPr lang="en-GB" dirty="0" err="1">
                <a:solidFill>
                  <a:srgbClr val="213F99"/>
                </a:solidFill>
                <a:latin typeface="Calibri" panose="020F0502020204030204" pitchFamily="34" charset="0"/>
                <a:cs typeface="Calibri" panose="020F0502020204030204" pitchFamily="34" charset="0"/>
              </a:rPr>
              <a:t>contractare</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indică</a:t>
            </a:r>
            <a:r>
              <a:rPr lang="en-GB" dirty="0">
                <a:solidFill>
                  <a:srgbClr val="213F99"/>
                </a:solidFill>
                <a:latin typeface="Calibri" panose="020F0502020204030204" pitchFamily="34" charset="0"/>
                <a:cs typeface="Calibri" panose="020F0502020204030204" pitchFamily="34" charset="0"/>
              </a:rPr>
              <a:t> o </a:t>
            </a:r>
            <a:r>
              <a:rPr lang="en-GB" dirty="0" err="1">
                <a:solidFill>
                  <a:srgbClr val="213F99"/>
                </a:solidFill>
                <a:latin typeface="Calibri" panose="020F0502020204030204" pitchFamily="34" charset="0"/>
                <a:cs typeface="Calibri" panose="020F0502020204030204" pitchFamily="34" charset="0"/>
              </a:rPr>
              <a:t>performanță</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bună</a:t>
            </a:r>
            <a:r>
              <a:rPr lang="en-GB" dirty="0">
                <a:solidFill>
                  <a:srgbClr val="213F99"/>
                </a:solidFill>
                <a:latin typeface="Calibri" panose="020F0502020204030204" pitchFamily="34" charset="0"/>
                <a:cs typeface="Calibri" panose="020F0502020204030204" pitchFamily="34" charset="0"/>
              </a:rPr>
              <a:t> la </a:t>
            </a:r>
            <a:r>
              <a:rPr lang="en-GB" dirty="0" err="1">
                <a:solidFill>
                  <a:srgbClr val="213F99"/>
                </a:solidFill>
                <a:latin typeface="Calibri" panose="020F0502020204030204" pitchFamily="34" charset="0"/>
                <a:cs typeface="Calibri" panose="020F0502020204030204" pitchFamily="34" charset="0"/>
              </a:rPr>
              <a:t>nivelul</a:t>
            </a:r>
            <a:r>
              <a:rPr lang="en-GB" dirty="0">
                <a:solidFill>
                  <a:srgbClr val="213F99"/>
                </a:solidFill>
                <a:latin typeface="Calibri" panose="020F0502020204030204" pitchFamily="34" charset="0"/>
                <a:cs typeface="Calibri" panose="020F0502020204030204" pitchFamily="34" charset="0"/>
              </a:rPr>
              <a:t> OS5.1, </a:t>
            </a:r>
            <a:r>
              <a:rPr lang="en-GB" dirty="0" err="1">
                <a:solidFill>
                  <a:srgbClr val="213F99"/>
                </a:solidFill>
                <a:latin typeface="Calibri" panose="020F0502020204030204" pitchFamily="34" charset="0"/>
                <a:cs typeface="Calibri" panose="020F0502020204030204" pitchFamily="34" charset="0"/>
              </a:rPr>
              <a:t>dar</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scăzută</a:t>
            </a:r>
            <a:r>
              <a:rPr lang="en-GB" dirty="0">
                <a:solidFill>
                  <a:srgbClr val="213F99"/>
                </a:solidFill>
                <a:latin typeface="Calibri" panose="020F0502020204030204" pitchFamily="34" charset="0"/>
                <a:cs typeface="Calibri" panose="020F0502020204030204" pitchFamily="34" charset="0"/>
              </a:rPr>
              <a:t> la </a:t>
            </a:r>
            <a:r>
              <a:rPr lang="en-GB" dirty="0" err="1">
                <a:solidFill>
                  <a:srgbClr val="213F99"/>
                </a:solidFill>
                <a:latin typeface="Calibri" panose="020F0502020204030204" pitchFamily="34" charset="0"/>
                <a:cs typeface="Calibri" panose="020F0502020204030204" pitchFamily="34" charset="0"/>
              </a:rPr>
              <a:t>nivelul</a:t>
            </a:r>
            <a:r>
              <a:rPr lang="en-GB" dirty="0">
                <a:solidFill>
                  <a:srgbClr val="213F99"/>
                </a:solidFill>
                <a:latin typeface="Calibri" panose="020F0502020204030204" pitchFamily="34" charset="0"/>
                <a:cs typeface="Calibri" panose="020F0502020204030204" pitchFamily="34" charset="0"/>
              </a:rPr>
              <a:t> OS5.2, </a:t>
            </a:r>
            <a:r>
              <a:rPr lang="en-GB" dirty="0" err="1">
                <a:solidFill>
                  <a:srgbClr val="213F99"/>
                </a:solidFill>
                <a:latin typeface="Calibri" panose="020F0502020204030204" pitchFamily="34" charset="0"/>
                <a:cs typeface="Calibri" panose="020F0502020204030204" pitchFamily="34" charset="0"/>
              </a:rPr>
              <a:t>performanța</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provenind</a:t>
            </a:r>
            <a:r>
              <a:rPr lang="en-GB" dirty="0">
                <a:solidFill>
                  <a:srgbClr val="213F99"/>
                </a:solidFill>
                <a:latin typeface="Calibri" panose="020F0502020204030204" pitchFamily="34" charset="0"/>
                <a:cs typeface="Calibri" panose="020F0502020204030204" pitchFamily="34" charset="0"/>
              </a:rPr>
              <a:t> din </a:t>
            </a:r>
            <a:r>
              <a:rPr lang="en-GB" dirty="0" err="1">
                <a:solidFill>
                  <a:srgbClr val="213F99"/>
                </a:solidFill>
                <a:latin typeface="Calibri" panose="020F0502020204030204" pitchFamily="34" charset="0"/>
                <a:cs typeface="Calibri" panose="020F0502020204030204" pitchFamily="34" charset="0"/>
              </a:rPr>
              <a:t>proiectele</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etapizate</a:t>
            </a:r>
            <a:r>
              <a:rPr lang="ro-RO" dirty="0">
                <a:solidFill>
                  <a:srgbClr val="213F99"/>
                </a:solidFill>
                <a:latin typeface="Calibri" panose="020F0502020204030204" pitchFamily="34" charset="0"/>
                <a:cs typeface="Calibri" panose="020F0502020204030204" pitchFamily="34" charset="0"/>
              </a:rPr>
              <a:t>.</a:t>
            </a:r>
          </a:p>
          <a:p>
            <a:pPr marL="285750" indent="-285750" algn="just">
              <a:spcAft>
                <a:spcPts val="1200"/>
              </a:spcAft>
              <a:buFont typeface="Arial" panose="020B0604020202020204" pitchFamily="34" charset="0"/>
              <a:buChar char="•"/>
            </a:pPr>
            <a:r>
              <a:rPr lang="ro-RO" dirty="0">
                <a:solidFill>
                  <a:srgbClr val="213F99"/>
                </a:solidFill>
                <a:latin typeface="Calibri" panose="020F0502020204030204" pitchFamily="34" charset="0"/>
                <a:cs typeface="Calibri" panose="020F0502020204030204" pitchFamily="34" charset="0"/>
              </a:rPr>
              <a:t>La 31.12.2024: 6 apeluri pentru proiecte etapizate, 29 de proiecte (28 proiecte OS5.1 și 1 proiect OS5.2), în valoare totală de 91.94 mil EUR din care 52.28 mil EUR FEDR.</a:t>
            </a:r>
          </a:p>
          <a:p>
            <a:pPr marL="285750" indent="-285750" algn="just">
              <a:spcAft>
                <a:spcPts val="1200"/>
              </a:spcAft>
              <a:buFont typeface="Arial" panose="020B0604020202020204" pitchFamily="34" charset="0"/>
              <a:buChar char="•"/>
            </a:pPr>
            <a:r>
              <a:rPr lang="en-GB" dirty="0" err="1">
                <a:solidFill>
                  <a:srgbClr val="213F99"/>
                </a:solidFill>
                <a:latin typeface="Calibri" panose="020F0502020204030204" pitchFamily="34" charset="0"/>
                <a:cs typeface="Calibri" panose="020F0502020204030204" pitchFamily="34" charset="0"/>
              </a:rPr>
              <a:t>Perfomanța</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înregistrată</a:t>
            </a:r>
            <a:r>
              <a:rPr lang="en-GB" dirty="0">
                <a:solidFill>
                  <a:srgbClr val="213F99"/>
                </a:solidFill>
                <a:latin typeface="Calibri" panose="020F0502020204030204" pitchFamily="34" charset="0"/>
                <a:cs typeface="Calibri" panose="020F0502020204030204" pitchFamily="34" charset="0"/>
              </a:rPr>
              <a:t> la 31.12.2024 la </a:t>
            </a:r>
            <a:r>
              <a:rPr lang="en-GB" dirty="0" err="1">
                <a:solidFill>
                  <a:srgbClr val="213F99"/>
                </a:solidFill>
                <a:latin typeface="Calibri" panose="020F0502020204030204" pitchFamily="34" charset="0"/>
                <a:cs typeface="Calibri" panose="020F0502020204030204" pitchFamily="34" charset="0"/>
              </a:rPr>
              <a:t>nivelul</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celor</a:t>
            </a:r>
            <a:r>
              <a:rPr lang="en-GB" dirty="0">
                <a:solidFill>
                  <a:srgbClr val="213F99"/>
                </a:solidFill>
                <a:latin typeface="Calibri" panose="020F0502020204030204" pitchFamily="34" charset="0"/>
                <a:cs typeface="Calibri" panose="020F0502020204030204" pitchFamily="34" charset="0"/>
              </a:rPr>
              <a:t> 2 </a:t>
            </a:r>
            <a:r>
              <a:rPr lang="en-GB" dirty="0" err="1">
                <a:solidFill>
                  <a:srgbClr val="213F99"/>
                </a:solidFill>
                <a:latin typeface="Calibri" panose="020F0502020204030204" pitchFamily="34" charset="0"/>
                <a:cs typeface="Calibri" panose="020F0502020204030204" pitchFamily="34" charset="0"/>
              </a:rPr>
              <a:t>obiective</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specifice</a:t>
            </a:r>
            <a:r>
              <a:rPr lang="en-GB" dirty="0">
                <a:solidFill>
                  <a:srgbClr val="213F99"/>
                </a:solidFill>
                <a:latin typeface="Calibri" panose="020F0502020204030204" pitchFamily="34" charset="0"/>
                <a:cs typeface="Calibri" panose="020F0502020204030204" pitchFamily="34" charset="0"/>
              </a:rPr>
              <a:t> ale P6 </a:t>
            </a:r>
            <a:r>
              <a:rPr lang="en-GB" dirty="0" err="1">
                <a:solidFill>
                  <a:srgbClr val="213F99"/>
                </a:solidFill>
                <a:latin typeface="Calibri" panose="020F0502020204030204" pitchFamily="34" charset="0"/>
                <a:cs typeface="Calibri" panose="020F0502020204030204" pitchFamily="34" charset="0"/>
              </a:rPr>
              <a:t>arată</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că</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este</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nevoie</a:t>
            </a:r>
            <a:r>
              <a:rPr lang="en-GB" dirty="0">
                <a:solidFill>
                  <a:srgbClr val="213F99"/>
                </a:solidFill>
                <a:latin typeface="Calibri" panose="020F0502020204030204" pitchFamily="34" charset="0"/>
                <a:cs typeface="Calibri" panose="020F0502020204030204" pitchFamily="34" charset="0"/>
              </a:rPr>
              <a:t> de </a:t>
            </a:r>
            <a:r>
              <a:rPr lang="en-GB" dirty="0" err="1">
                <a:solidFill>
                  <a:srgbClr val="213F99"/>
                </a:solidFill>
                <a:latin typeface="Calibri" panose="020F0502020204030204" pitchFamily="34" charset="0"/>
                <a:cs typeface="Calibri" panose="020F0502020204030204" pitchFamily="34" charset="0"/>
              </a:rPr>
              <a:t>accelerarea</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lansării</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apelurilor</a:t>
            </a:r>
            <a:r>
              <a:rPr lang="en-GB" dirty="0">
                <a:solidFill>
                  <a:srgbClr val="213F99"/>
                </a:solidFill>
                <a:latin typeface="Calibri" panose="020F0502020204030204" pitchFamily="34" charset="0"/>
                <a:cs typeface="Calibri" panose="020F0502020204030204" pitchFamily="34" charset="0"/>
              </a:rPr>
              <a:t> de </a:t>
            </a:r>
            <a:r>
              <a:rPr lang="en-GB" dirty="0" err="1">
                <a:solidFill>
                  <a:srgbClr val="213F99"/>
                </a:solidFill>
                <a:latin typeface="Calibri" panose="020F0502020204030204" pitchFamily="34" charset="0"/>
                <a:cs typeface="Calibri" panose="020F0502020204030204" pitchFamily="34" charset="0"/>
              </a:rPr>
              <a:t>proiecte</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dublată</a:t>
            </a:r>
            <a:r>
              <a:rPr lang="en-GB" dirty="0">
                <a:solidFill>
                  <a:srgbClr val="213F99"/>
                </a:solidFill>
                <a:latin typeface="Calibri" panose="020F0502020204030204" pitchFamily="34" charset="0"/>
                <a:cs typeface="Calibri" panose="020F0502020204030204" pitchFamily="34" charset="0"/>
              </a:rPr>
              <a:t> de </a:t>
            </a:r>
            <a:r>
              <a:rPr lang="en-GB" dirty="0" err="1">
                <a:solidFill>
                  <a:srgbClr val="213F99"/>
                </a:solidFill>
                <a:latin typeface="Calibri" panose="020F0502020204030204" pitchFamily="34" charset="0"/>
                <a:cs typeface="Calibri" panose="020F0502020204030204" pitchFamily="34" charset="0"/>
              </a:rPr>
              <a:t>reducerea</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perioadei</a:t>
            </a:r>
            <a:r>
              <a:rPr lang="en-GB" dirty="0">
                <a:solidFill>
                  <a:srgbClr val="213F99"/>
                </a:solidFill>
                <a:latin typeface="Calibri" panose="020F0502020204030204" pitchFamily="34" charset="0"/>
                <a:cs typeface="Calibri" panose="020F0502020204030204" pitchFamily="34" charset="0"/>
              </a:rPr>
              <a:t> de </a:t>
            </a:r>
            <a:r>
              <a:rPr lang="en-GB" dirty="0" err="1">
                <a:solidFill>
                  <a:srgbClr val="213F99"/>
                </a:solidFill>
                <a:latin typeface="Calibri" panose="020F0502020204030204" pitchFamily="34" charset="0"/>
                <a:cs typeface="Calibri" panose="020F0502020204030204" pitchFamily="34" charset="0"/>
              </a:rPr>
              <a:t>evaluare</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selecție</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și</a:t>
            </a:r>
            <a:r>
              <a:rPr lang="en-GB" dirty="0">
                <a:solidFill>
                  <a:srgbClr val="213F99"/>
                </a:solidFill>
                <a:latin typeface="Calibri" panose="020F0502020204030204" pitchFamily="34" charset="0"/>
                <a:cs typeface="Calibri" panose="020F0502020204030204" pitchFamily="34" charset="0"/>
              </a:rPr>
              <a:t> </a:t>
            </a:r>
            <a:r>
              <a:rPr lang="en-GB" dirty="0" err="1">
                <a:solidFill>
                  <a:srgbClr val="213F99"/>
                </a:solidFill>
                <a:latin typeface="Calibri" panose="020F0502020204030204" pitchFamily="34" charset="0"/>
                <a:cs typeface="Calibri" panose="020F0502020204030204" pitchFamily="34" charset="0"/>
              </a:rPr>
              <a:t>contractare</a:t>
            </a:r>
            <a:r>
              <a:rPr lang="en-GB" dirty="0">
                <a:solidFill>
                  <a:srgbClr val="213F99"/>
                </a:solidFill>
                <a:latin typeface="Calibri" panose="020F0502020204030204" pitchFamily="34" charset="0"/>
                <a:cs typeface="Calibri" panose="020F0502020204030204" pitchFamily="34" charset="0"/>
              </a:rPr>
              <a:t>. </a:t>
            </a:r>
            <a:endParaRPr lang="en-US" dirty="0">
              <a:solidFill>
                <a:srgbClr val="213F99"/>
              </a:solidFill>
              <a:latin typeface="Calibri" panose="020F0502020204030204" pitchFamily="34" charset="0"/>
              <a:cs typeface="Calibri" panose="020F0502020204030204" pitchFamily="34" charset="0"/>
            </a:endParaRPr>
          </a:p>
          <a:p>
            <a:pPr marL="285750" indent="-285750" algn="just">
              <a:spcAft>
                <a:spcPts val="1200"/>
              </a:spcAft>
              <a:buFont typeface="Arial" panose="020B0604020202020204" pitchFamily="34" charset="0"/>
              <a:buChar char="•"/>
            </a:pPr>
            <a:r>
              <a:rPr lang="en-US" dirty="0">
                <a:solidFill>
                  <a:srgbClr val="213F99"/>
                </a:solidFill>
                <a:latin typeface="Calibri" panose="020F0502020204030204" pitchFamily="34" charset="0"/>
                <a:cs typeface="Calibri" panose="020F0502020204030204" pitchFamily="34" charset="0"/>
              </a:rPr>
              <a:t>Este </a:t>
            </a:r>
            <a:r>
              <a:rPr lang="en-US" dirty="0" err="1">
                <a:solidFill>
                  <a:srgbClr val="213F99"/>
                </a:solidFill>
                <a:latin typeface="Calibri" panose="020F0502020204030204" pitchFamily="34" charset="0"/>
                <a:cs typeface="Calibri" panose="020F0502020204030204" pitchFamily="34" charset="0"/>
              </a:rPr>
              <a:t>necesară</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accelerarea</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lansării</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apelurilor</a:t>
            </a:r>
            <a:r>
              <a:rPr lang="en-US" dirty="0">
                <a:solidFill>
                  <a:srgbClr val="213F99"/>
                </a:solidFill>
                <a:latin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cs typeface="Calibri" panose="020F0502020204030204" pitchFamily="34" charset="0"/>
              </a:rPr>
              <a:t>proiecte</a:t>
            </a:r>
            <a:r>
              <a:rPr lang="en-US" dirty="0">
                <a:solidFill>
                  <a:srgbClr val="213F99"/>
                </a:solidFill>
                <a:latin typeface="Calibri" panose="020F0502020204030204" pitchFamily="34" charset="0"/>
                <a:cs typeface="Calibri" panose="020F0502020204030204" pitchFamily="34" charset="0"/>
              </a:rPr>
              <a:t>, precum </a:t>
            </a:r>
            <a:r>
              <a:rPr lang="en-US" dirty="0" err="1">
                <a:solidFill>
                  <a:srgbClr val="213F99"/>
                </a:solidFill>
                <a:latin typeface="Calibri" panose="020F0502020204030204" pitchFamily="34" charset="0"/>
                <a:cs typeface="Calibri" panose="020F0502020204030204" pitchFamily="34" charset="0"/>
              </a:rPr>
              <a:t>și</a:t>
            </a:r>
            <a:r>
              <a:rPr lang="en-US" dirty="0">
                <a:solidFill>
                  <a:srgbClr val="213F99"/>
                </a:solidFill>
                <a:latin typeface="Calibri" panose="020F0502020204030204" pitchFamily="34" charset="0"/>
                <a:cs typeface="Calibri" panose="020F0502020204030204" pitchFamily="34" charset="0"/>
              </a:rPr>
              <a:t> un </a:t>
            </a:r>
            <a:r>
              <a:rPr lang="en-US" dirty="0" err="1">
                <a:solidFill>
                  <a:srgbClr val="213F99"/>
                </a:solidFill>
                <a:latin typeface="Calibri" panose="020F0502020204030204" pitchFamily="34" charset="0"/>
                <a:cs typeface="Calibri" panose="020F0502020204030204" pitchFamily="34" charset="0"/>
              </a:rPr>
              <a:t>proces</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eficient</a:t>
            </a:r>
            <a:r>
              <a:rPr lang="en-US" dirty="0">
                <a:solidFill>
                  <a:srgbClr val="213F99"/>
                </a:solidFill>
                <a:latin typeface="Calibri" panose="020F0502020204030204" pitchFamily="34" charset="0"/>
                <a:cs typeface="Calibri" panose="020F0502020204030204" pitchFamily="34" charset="0"/>
              </a:rPr>
              <a:t> de </a:t>
            </a:r>
            <a:r>
              <a:rPr lang="en-US" dirty="0" err="1">
                <a:solidFill>
                  <a:srgbClr val="213F99"/>
                </a:solidFill>
                <a:latin typeface="Calibri" panose="020F0502020204030204" pitchFamily="34" charset="0"/>
                <a:cs typeface="Calibri" panose="020F0502020204030204" pitchFamily="34" charset="0"/>
              </a:rPr>
              <a:t>selecție</a:t>
            </a:r>
            <a:r>
              <a:rPr lang="ro-RO" dirty="0">
                <a:solidFill>
                  <a:srgbClr val="213F99"/>
                </a:solidFill>
                <a:latin typeface="Calibri" panose="020F0502020204030204" pitchFamily="34" charset="0"/>
                <a:cs typeface="Calibri" panose="020F0502020204030204" pitchFamily="34" charset="0"/>
              </a:rPr>
              <a:t>, contractare</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și</a:t>
            </a:r>
            <a:r>
              <a:rPr lang="en-US" dirty="0">
                <a:solidFill>
                  <a:srgbClr val="213F99"/>
                </a:solidFill>
                <a:latin typeface="Calibri" panose="020F0502020204030204" pitchFamily="34" charset="0"/>
                <a:cs typeface="Calibri" panose="020F0502020204030204" pitchFamily="34" charset="0"/>
              </a:rPr>
              <a:t> </a:t>
            </a:r>
            <a:r>
              <a:rPr lang="en-US" dirty="0" err="1">
                <a:solidFill>
                  <a:srgbClr val="213F99"/>
                </a:solidFill>
                <a:latin typeface="Calibri" panose="020F0502020204030204" pitchFamily="34" charset="0"/>
                <a:cs typeface="Calibri" panose="020F0502020204030204" pitchFamily="34" charset="0"/>
              </a:rPr>
              <a:t>implementare</a:t>
            </a:r>
            <a:r>
              <a:rPr lang="en-US" dirty="0">
                <a:solidFill>
                  <a:srgbClr val="213F99"/>
                </a:solidFill>
                <a:latin typeface="Calibri" panose="020F0502020204030204" pitchFamily="34" charset="0"/>
                <a:cs typeface="Calibri" panose="020F0502020204030204" pitchFamily="34" charset="0"/>
              </a:rPr>
              <a:t>. </a:t>
            </a:r>
            <a:endParaRPr lang="ro-RO" dirty="0">
              <a:solidFill>
                <a:srgbClr val="213F9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77333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DF10022B1E084BA25B07402301E731" ma:contentTypeVersion="13" ma:contentTypeDescription="Creați un document nou." ma:contentTypeScope="" ma:versionID="b1f5b04e0beccdf5a8b67d348e199ef8">
  <xsd:schema xmlns:xsd="http://www.w3.org/2001/XMLSchema" xmlns:xs="http://www.w3.org/2001/XMLSchema" xmlns:p="http://schemas.microsoft.com/office/2006/metadata/properties" xmlns:ns2="1f6e3964-c330-437f-9746-f4e74fd478e1" xmlns:ns3="9ee2a0fe-1226-4a34-9e06-7c398078da57" targetNamespace="http://schemas.microsoft.com/office/2006/metadata/properties" ma:root="true" ma:fieldsID="4409b3527901fbfa8f3e45d3a12035b1" ns2:_="" ns3:_="">
    <xsd:import namespace="1f6e3964-c330-437f-9746-f4e74fd478e1"/>
    <xsd:import namespace="9ee2a0fe-1226-4a34-9e06-7c398078da57"/>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6e3964-c330-437f-9746-f4e74fd478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Etichete imagine" ma:readOnly="false" ma:fieldId="{5cf76f15-5ced-4ddc-b409-7134ff3c332f}" ma:taxonomyMulti="true" ma:sspId="b62ed439-0888-4e77-b5dd-592e4d4f85fe"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ee2a0fe-1226-4a34-9e06-7c398078da57"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eb27ec-c89f-4d64-ba30-1abc8b8319c4}" ma:internalName="TaxCatchAll" ma:showField="CatchAllData" ma:web="9ee2a0fe-1226-4a34-9e06-7c398078da5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 de conținut"/>
        <xsd:element ref="dc:title" minOccurs="0" maxOccurs="1" ma:index="4" ma:displayName="Titlu"/>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ee2a0fe-1226-4a34-9e06-7c398078da57" xsi:nil="true"/>
    <lcf76f155ced4ddcb4097134ff3c332f xmlns="1f6e3964-c330-437f-9746-f4e74fd478e1">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0847799-3B65-46F4-8BC5-E4663CA02A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f6e3964-c330-437f-9746-f4e74fd478e1"/>
    <ds:schemaRef ds:uri="9ee2a0fe-1226-4a34-9e06-7c398078da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919B15D-2285-4658-9A9A-FB480E2C1B2A}">
  <ds:schemaRefs>
    <ds:schemaRef ds:uri="http://schemas.microsoft.com/sharepoint/v3/contenttype/forms"/>
  </ds:schemaRefs>
</ds:datastoreItem>
</file>

<file path=customXml/itemProps3.xml><?xml version="1.0" encoding="utf-8"?>
<ds:datastoreItem xmlns:ds="http://schemas.openxmlformats.org/officeDocument/2006/customXml" ds:itemID="{21A2094C-9D5B-4A75-898A-2FEFD6D6F1DD}">
  <ds:schemaRefs>
    <ds:schemaRef ds:uri="http://schemas.openxmlformats.org/package/2006/metadata/core-properties"/>
    <ds:schemaRef ds:uri="http://purl.org/dc/dcmitype/"/>
    <ds:schemaRef ds:uri="http://purl.org/dc/elements/1.1/"/>
    <ds:schemaRef ds:uri="http://schemas.microsoft.com/office/2006/documentManagement/types"/>
    <ds:schemaRef ds:uri="9ee2a0fe-1226-4a34-9e06-7c398078da57"/>
    <ds:schemaRef ds:uri="http://www.w3.org/XML/1998/namespace"/>
    <ds:schemaRef ds:uri="http://purl.org/dc/terms/"/>
    <ds:schemaRef ds:uri="http://schemas.microsoft.com/office/infopath/2007/PartnerControls"/>
    <ds:schemaRef ds:uri="1f6e3964-c330-437f-9746-f4e74fd478e1"/>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CIVITTA new</Template>
  <TotalTime>626</TotalTime>
  <Words>3050</Words>
  <Application>Microsoft Office PowerPoint</Application>
  <PresentationFormat>Widescreen</PresentationFormat>
  <Paragraphs>126</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Aptos Display</vt:lpstr>
      <vt:lpstr>Arial</vt:lpstr>
      <vt:lpstr>Calibri</vt:lpstr>
      <vt:lpstr>Wingdings</vt:lpstr>
      <vt:lpstr>Office Theme</vt:lpstr>
      <vt:lpstr>Evaluarea intermediară timpurie a  Programului Regional Sud- Est 2021- 2027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Regiunea Sud-Est se dezvoltă cu noi!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Evaluarea intermediară timpurie a  Programului Regional Sud- Est 2021- 2027</dc:title>
  <dc:creator>Miruna Toma</dc:creator>
  <cp:lastModifiedBy>Corina Rosu</cp:lastModifiedBy>
  <cp:revision>7</cp:revision>
  <dcterms:created xsi:type="dcterms:W3CDTF">2025-03-20T13:54:02Z</dcterms:created>
  <dcterms:modified xsi:type="dcterms:W3CDTF">2025-03-25T18:39:00Z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0x01010015DF10022B1E084BA25B07402301E731</vt:lpwstr>
  </property>
  <property fmtid="{D5CDD505-2E9C-101B-9397-08002B2CF9AE}" pid="3" name="MediaServiceImageTags">
    <vt:lpwstr/>
  </property>
</Properties>
</file>